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702" r:id="rId2"/>
  </p:sldMasterIdLst>
  <p:notesMasterIdLst>
    <p:notesMasterId r:id="rId46"/>
  </p:notesMasterIdLst>
  <p:handoutMasterIdLst>
    <p:handoutMasterId r:id="rId47"/>
  </p:handoutMasterIdLst>
  <p:sldIdLst>
    <p:sldId id="443" r:id="rId3"/>
    <p:sldId id="409" r:id="rId4"/>
    <p:sldId id="646" r:id="rId5"/>
    <p:sldId id="626" r:id="rId6"/>
    <p:sldId id="610" r:id="rId7"/>
    <p:sldId id="641" r:id="rId8"/>
    <p:sldId id="428" r:id="rId9"/>
    <p:sldId id="364" r:id="rId10"/>
    <p:sldId id="643" r:id="rId11"/>
    <p:sldId id="618" r:id="rId12"/>
    <p:sldId id="644" r:id="rId13"/>
    <p:sldId id="263" r:id="rId14"/>
    <p:sldId id="647" r:id="rId15"/>
    <p:sldId id="264" r:id="rId16"/>
    <p:sldId id="648" r:id="rId17"/>
    <p:sldId id="650" r:id="rId18"/>
    <p:sldId id="265" r:id="rId19"/>
    <p:sldId id="619" r:id="rId20"/>
    <p:sldId id="652" r:id="rId21"/>
    <p:sldId id="655" r:id="rId22"/>
    <p:sldId id="659" r:id="rId23"/>
    <p:sldId id="668" r:id="rId24"/>
    <p:sldId id="267" r:id="rId25"/>
    <p:sldId id="653" r:id="rId26"/>
    <p:sldId id="671" r:id="rId27"/>
    <p:sldId id="672" r:id="rId28"/>
    <p:sldId id="651" r:id="rId29"/>
    <p:sldId id="642" r:id="rId30"/>
    <p:sldId id="669" r:id="rId31"/>
    <p:sldId id="640" r:id="rId32"/>
    <p:sldId id="661" r:id="rId33"/>
    <p:sldId id="665" r:id="rId34"/>
    <p:sldId id="664" r:id="rId35"/>
    <p:sldId id="660" r:id="rId36"/>
    <p:sldId id="663" r:id="rId37"/>
    <p:sldId id="658" r:id="rId38"/>
    <p:sldId id="654" r:id="rId39"/>
    <p:sldId id="656" r:id="rId40"/>
    <p:sldId id="657" r:id="rId41"/>
    <p:sldId id="667" r:id="rId42"/>
    <p:sldId id="527" r:id="rId43"/>
    <p:sldId id="444" r:id="rId44"/>
    <p:sldId id="670" r:id="rId45"/>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Franklin Gothic Demi" panose="020B0703020102020204" pitchFamily="34" charset="0"/>
      <p:regular r:id="rId54"/>
      <p:italic r:id="rId55"/>
    </p:embeddedFont>
    <p:embeddedFont>
      <p:font typeface="Helvetica" panose="020B0604020202020204" pitchFamily="34" charset="0"/>
      <p:regular r:id="rId56"/>
      <p:bold r:id="rId57"/>
      <p:italic r:id="rId58"/>
      <p:boldItalic r:id="rId59"/>
    </p:embeddedFont>
    <p:embeddedFont>
      <p:font typeface="Karla" pitchFamily="2" charset="0"/>
      <p:regular r:id="rId60"/>
      <p:bold r:id="rId61"/>
    </p:embeddedFont>
    <p:embeddedFont>
      <p:font typeface="Montserrat" panose="00000500000000000000" pitchFamily="2" charset="0"/>
      <p:regular r:id="rId62"/>
      <p:bold r:id="rId63"/>
      <p:italic r:id="rId64"/>
      <p:boldItalic r:id="rId65"/>
    </p:embeddedFont>
    <p:embeddedFont>
      <p:font typeface="Source Sans Pro" panose="020B0503030403020204" pitchFamily="34" charset="0"/>
      <p:regular r:id="rId66"/>
      <p:bold r:id="rId67"/>
      <p:italic r:id="rId68"/>
      <p:boldItalic r:id="rId69"/>
    </p:embeddedFont>
    <p:embeddedFont>
      <p:font typeface="Titillium" panose="020B0604020202020204" charset="0"/>
      <p:regular r:id="rId70"/>
      <p:bold r:id="rId71"/>
      <p:italic r:id="rId72"/>
      <p:boldItalic r:id="rId73"/>
    </p:embeddedFont>
    <p:embeddedFont>
      <p:font typeface="Titillium Lt" panose="00000400000000000000" charset="0"/>
      <p:regular r:id="rId74"/>
    </p:embeddedFont>
    <p:embeddedFont>
      <p:font typeface="Wingdings 2" panose="05020102010507070707" pitchFamily="18" charset="2"/>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verture" id="{F50E7A29-14EC-A74C-8115-EFF96D771BD2}">
          <p14:sldIdLst>
            <p14:sldId id="443"/>
            <p14:sldId id="409"/>
            <p14:sldId id="646"/>
            <p14:sldId id="626"/>
            <p14:sldId id="610"/>
            <p14:sldId id="641"/>
            <p14:sldId id="428"/>
            <p14:sldId id="364"/>
            <p14:sldId id="643"/>
            <p14:sldId id="618"/>
            <p14:sldId id="644"/>
            <p14:sldId id="263"/>
            <p14:sldId id="647"/>
            <p14:sldId id="264"/>
            <p14:sldId id="648"/>
            <p14:sldId id="650"/>
            <p14:sldId id="265"/>
            <p14:sldId id="619"/>
            <p14:sldId id="652"/>
            <p14:sldId id="655"/>
            <p14:sldId id="659"/>
            <p14:sldId id="668"/>
            <p14:sldId id="267"/>
            <p14:sldId id="653"/>
            <p14:sldId id="671"/>
            <p14:sldId id="672"/>
            <p14:sldId id="651"/>
            <p14:sldId id="642"/>
            <p14:sldId id="669"/>
            <p14:sldId id="640"/>
            <p14:sldId id="661"/>
            <p14:sldId id="665"/>
            <p14:sldId id="664"/>
            <p14:sldId id="660"/>
            <p14:sldId id="663"/>
            <p14:sldId id="658"/>
            <p14:sldId id="654"/>
            <p14:sldId id="656"/>
            <p14:sldId id="657"/>
            <p14:sldId id="667"/>
            <p14:sldId id="527"/>
            <p14:sldId id="444"/>
            <p14:sldId id="670"/>
          </p14:sldIdLst>
        </p14:section>
        <p14:section name="Identité" id="{88CF7627-1765-4F6A-BDAE-2F94E9AC1421}">
          <p14:sldIdLst/>
        </p14:section>
        <p14:section name="Constats" id="{6E7CB26B-EEEB-4E95-8F5A-5E9A20E87701}">
          <p14:sldIdLst/>
        </p14:section>
        <p14:section name="Notre offre" id="{CFA5F536-09FA-4B1D-B8EC-901309C307C1}">
          <p14:sldIdLst/>
        </p14:section>
        <p14:section name="Innovations" id="{ADB3B1C7-FB92-4F34-AEB6-AB25FA4ECC61}">
          <p14:sldIdLst/>
        </p14:section>
        <p14:section name="Marché" id="{0DF59C7A-0A8A-476D-9360-F4CB3B33693E}">
          <p14:sldIdLst/>
        </p14:section>
        <p14:section name="Projection" id="{4542F6DA-B369-4DCA-B17E-9D54EF437A98}">
          <p14:sldIdLst/>
        </p14:section>
        <p14:section name="Conclusion" id="{1F0D9068-DB88-4F54-996D-85FBD32BF32D}">
          <p14:sldIdLst/>
        </p14:section>
      </p14:sectionLst>
    </p:ext>
    <p:ext uri="{EFAFB233-063F-42B5-8137-9DF3F51BA10A}">
      <p15:sldGuideLst xmlns:p15="http://schemas.microsoft.com/office/powerpoint/2012/main">
        <p15:guide id="1" orient="horz" pos="1502" userDrawn="1">
          <p15:clr>
            <a:srgbClr val="A4A3A4"/>
          </p15:clr>
        </p15:guide>
        <p15:guide id="2" pos="69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6BA3"/>
    <a:srgbClr val="D32E5E"/>
    <a:srgbClr val="FF7913"/>
    <a:srgbClr val="F9AC2F"/>
    <a:srgbClr val="BAC2D7"/>
    <a:srgbClr val="A2A2A1"/>
    <a:srgbClr val="0078A7"/>
    <a:srgbClr val="B7C0D7"/>
    <a:srgbClr val="FFFFFF"/>
    <a:srgbClr val="5F4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78906" autoAdjust="0"/>
  </p:normalViewPr>
  <p:slideViewPr>
    <p:cSldViewPr snapToGrid="0" snapToObjects="1" showGuides="1">
      <p:cViewPr varScale="1">
        <p:scale>
          <a:sx n="39" d="100"/>
          <a:sy n="39" d="100"/>
        </p:scale>
        <p:origin x="1251" y="45"/>
      </p:cViewPr>
      <p:guideLst>
        <p:guide orient="horz" pos="1502"/>
        <p:guide pos="6924"/>
      </p:guideLst>
    </p:cSldViewPr>
  </p:slideViewPr>
  <p:notesTextViewPr>
    <p:cViewPr>
      <p:scale>
        <a:sx n="1" d="1"/>
        <a:sy n="1" d="1"/>
      </p:scale>
      <p:origin x="0" y="0"/>
    </p:cViewPr>
  </p:notesTextViewPr>
  <p:sorterViewPr>
    <p:cViewPr varScale="1">
      <p:scale>
        <a:sx n="1" d="1"/>
        <a:sy n="1" d="1"/>
      </p:scale>
      <p:origin x="0" y="-4186"/>
    </p:cViewPr>
  </p:sorterViewPr>
  <p:notesViewPr>
    <p:cSldViewPr snapToGrid="0" snapToObjects="1">
      <p:cViewPr varScale="1">
        <p:scale>
          <a:sx n="50" d="100"/>
          <a:sy n="50" d="100"/>
        </p:scale>
        <p:origin x="2640"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0789A-7312-4FC3-8E6E-F7DFC734165A}" type="doc">
      <dgm:prSet loTypeId="urn:microsoft.com/office/officeart/2009/3/layout/StepUpProcess" loCatId="process" qsTypeId="urn:microsoft.com/office/officeart/2005/8/quickstyle/3d1" qsCatId="3D" csTypeId="urn:microsoft.com/office/officeart/2005/8/colors/colorful5" csCatId="colorful" phldr="1"/>
      <dgm:spPr/>
    </dgm:pt>
    <dgm:pt modelId="{09CCF37D-9AB8-463A-A3B2-F206882973B6}">
      <dgm:prSet phldrT="[Texte]"/>
      <dgm:spPr/>
      <dgm:t>
        <a:bodyPr/>
        <a:lstStyle/>
        <a:p>
          <a:pPr>
            <a:buFont typeface="+mj-lt"/>
            <a:buAutoNum type="arabicPeriod"/>
          </a:pPr>
          <a:r>
            <a:rPr lang="fr-FR" b="0" i="0" dirty="0"/>
            <a:t>Sélectionner un kernel </a:t>
          </a:r>
          <a:r>
            <a:rPr lang="fr-FR" b="0" i="0" dirty="0" err="1"/>
            <a:t>Kaggle</a:t>
          </a:r>
          <a:endParaRPr lang="fr-FR" dirty="0"/>
        </a:p>
      </dgm:t>
    </dgm:pt>
    <dgm:pt modelId="{8BBEAD34-7CDD-49FA-83ED-81CC03A6C6F2}" type="parTrans" cxnId="{1D5006DF-5473-4BCB-B5FD-37DC446E0A3A}">
      <dgm:prSet/>
      <dgm:spPr/>
      <dgm:t>
        <a:bodyPr/>
        <a:lstStyle/>
        <a:p>
          <a:endParaRPr lang="fr-FR"/>
        </a:p>
      </dgm:t>
    </dgm:pt>
    <dgm:pt modelId="{605AFD45-DAE6-4C13-A23E-F2417F2DDBE9}" type="sibTrans" cxnId="{1D5006DF-5473-4BCB-B5FD-37DC446E0A3A}">
      <dgm:prSet/>
      <dgm:spPr/>
      <dgm:t>
        <a:bodyPr/>
        <a:lstStyle/>
        <a:p>
          <a:endParaRPr lang="fr-FR"/>
        </a:p>
      </dgm:t>
    </dgm:pt>
    <dgm:pt modelId="{0F5FC769-8A97-4F5F-AC15-C7FEFBCAD94E}">
      <dgm:prSet/>
      <dgm:spPr/>
      <dgm:t>
        <a:bodyPr/>
        <a:lstStyle/>
        <a:p>
          <a:r>
            <a:rPr lang="fr-FR" dirty="0"/>
            <a:t>Elaborer le modèle</a:t>
          </a:r>
        </a:p>
      </dgm:t>
    </dgm:pt>
    <dgm:pt modelId="{B0D7B942-12F9-437E-B45F-193D84E43ADA}" type="parTrans" cxnId="{E06A937B-C66D-43C5-BF9E-D3CFBB017104}">
      <dgm:prSet/>
      <dgm:spPr/>
      <dgm:t>
        <a:bodyPr/>
        <a:lstStyle/>
        <a:p>
          <a:endParaRPr lang="fr-FR"/>
        </a:p>
      </dgm:t>
    </dgm:pt>
    <dgm:pt modelId="{92529334-3127-4422-A1CD-A72ABA71D37C}" type="sibTrans" cxnId="{E06A937B-C66D-43C5-BF9E-D3CFBB017104}">
      <dgm:prSet/>
      <dgm:spPr/>
      <dgm:t>
        <a:bodyPr/>
        <a:lstStyle/>
        <a:p>
          <a:endParaRPr lang="fr-FR"/>
        </a:p>
      </dgm:t>
    </dgm:pt>
    <dgm:pt modelId="{2A027CF5-74A1-4C52-B16C-A9371FE7DA99}">
      <dgm:prSet phldrT="[Texte]"/>
      <dgm:spPr/>
      <dgm:t>
        <a:bodyPr/>
        <a:lstStyle/>
        <a:p>
          <a:pPr>
            <a:buFont typeface="+mj-lt"/>
            <a:buAutoNum type="arabicPeriod"/>
          </a:pPr>
          <a:r>
            <a:rPr lang="fr-FR" b="0" i="0" dirty="0"/>
            <a:t>Analyser le kernel</a:t>
          </a:r>
          <a:endParaRPr lang="fr-FR" dirty="0"/>
        </a:p>
      </dgm:t>
    </dgm:pt>
    <dgm:pt modelId="{60835C4F-AD7C-4663-8684-D48B8AFDEB69}" type="parTrans" cxnId="{7B7BFE81-DB6D-4DC9-B138-CA5A45521C21}">
      <dgm:prSet/>
      <dgm:spPr/>
      <dgm:t>
        <a:bodyPr/>
        <a:lstStyle/>
        <a:p>
          <a:endParaRPr lang="fr-FR"/>
        </a:p>
      </dgm:t>
    </dgm:pt>
    <dgm:pt modelId="{E92870AA-2112-46A9-A7E7-93717E7DBC1B}" type="sibTrans" cxnId="{7B7BFE81-DB6D-4DC9-B138-CA5A45521C21}">
      <dgm:prSet/>
      <dgm:spPr/>
      <dgm:t>
        <a:bodyPr/>
        <a:lstStyle/>
        <a:p>
          <a:endParaRPr lang="fr-FR"/>
        </a:p>
      </dgm:t>
    </dgm:pt>
    <dgm:pt modelId="{288C2689-0F06-48FD-A655-422C7E4BF38D}">
      <dgm:prSet phldrT="[Texte]"/>
      <dgm:spPr/>
      <dgm:t>
        <a:bodyPr/>
        <a:lstStyle/>
        <a:p>
          <a:pPr>
            <a:buFont typeface="+mj-lt"/>
            <a:buAutoNum type="arabicPeriod"/>
          </a:pPr>
          <a:r>
            <a:rPr lang="fr-FR" b="0" i="0" dirty="0"/>
            <a:t>Adapter le kernel aux besoins clients</a:t>
          </a:r>
          <a:endParaRPr lang="fr-FR" dirty="0"/>
        </a:p>
      </dgm:t>
    </dgm:pt>
    <dgm:pt modelId="{4AC9C057-2099-46AB-99B4-6420227397F5}" type="parTrans" cxnId="{D4CB6729-D94A-4C35-8712-D81837868E34}">
      <dgm:prSet/>
      <dgm:spPr/>
      <dgm:t>
        <a:bodyPr/>
        <a:lstStyle/>
        <a:p>
          <a:endParaRPr lang="fr-FR"/>
        </a:p>
      </dgm:t>
    </dgm:pt>
    <dgm:pt modelId="{857E2FB9-3187-48D6-9770-2B47F7576159}" type="sibTrans" cxnId="{D4CB6729-D94A-4C35-8712-D81837868E34}">
      <dgm:prSet/>
      <dgm:spPr/>
      <dgm:t>
        <a:bodyPr/>
        <a:lstStyle/>
        <a:p>
          <a:endParaRPr lang="fr-FR"/>
        </a:p>
      </dgm:t>
    </dgm:pt>
    <dgm:pt modelId="{DAB574B4-8F2B-4A49-813C-30FE1EB82DDA}">
      <dgm:prSet/>
      <dgm:spPr/>
      <dgm:t>
        <a:bodyPr/>
        <a:lstStyle/>
        <a:p>
          <a:r>
            <a:rPr lang="fr-FR" dirty="0"/>
            <a:t>Optimiser le modèle</a:t>
          </a:r>
        </a:p>
      </dgm:t>
    </dgm:pt>
    <dgm:pt modelId="{AB41A82B-2102-471D-8421-72038A15626A}" type="parTrans" cxnId="{4B9C3BEF-2CEF-49D0-8E86-64700A70856F}">
      <dgm:prSet/>
      <dgm:spPr/>
      <dgm:t>
        <a:bodyPr/>
        <a:lstStyle/>
        <a:p>
          <a:endParaRPr lang="fr-FR"/>
        </a:p>
      </dgm:t>
    </dgm:pt>
    <dgm:pt modelId="{AA88CAAB-F6F5-4DF6-86F7-35B24EA212DF}" type="sibTrans" cxnId="{4B9C3BEF-2CEF-49D0-8E86-64700A70856F}">
      <dgm:prSet/>
      <dgm:spPr/>
      <dgm:t>
        <a:bodyPr/>
        <a:lstStyle/>
        <a:p>
          <a:endParaRPr lang="fr-FR"/>
        </a:p>
      </dgm:t>
    </dgm:pt>
    <dgm:pt modelId="{B8545244-EF8C-4957-A547-29BAE0BE1F5D}">
      <dgm:prSet/>
      <dgm:spPr/>
      <dgm:t>
        <a:bodyPr/>
        <a:lstStyle/>
        <a:p>
          <a:r>
            <a:rPr lang="fr-FR" dirty="0"/>
            <a:t>Expliciter le modèle</a:t>
          </a:r>
        </a:p>
      </dgm:t>
    </dgm:pt>
    <dgm:pt modelId="{EE484EB6-08D7-402A-9E59-53769ADE1BBC}" type="parTrans" cxnId="{13355931-270A-4E76-8846-0BA142A34023}">
      <dgm:prSet/>
      <dgm:spPr/>
      <dgm:t>
        <a:bodyPr/>
        <a:lstStyle/>
        <a:p>
          <a:endParaRPr lang="fr-FR"/>
        </a:p>
      </dgm:t>
    </dgm:pt>
    <dgm:pt modelId="{D9DD6BFA-3006-4586-94EF-7E995199F19E}" type="sibTrans" cxnId="{13355931-270A-4E76-8846-0BA142A34023}">
      <dgm:prSet/>
      <dgm:spPr/>
      <dgm:t>
        <a:bodyPr/>
        <a:lstStyle/>
        <a:p>
          <a:endParaRPr lang="fr-FR"/>
        </a:p>
      </dgm:t>
    </dgm:pt>
    <dgm:pt modelId="{F930434C-424E-4E07-990B-B4EA6C8458FE}" type="pres">
      <dgm:prSet presAssocID="{2530789A-7312-4FC3-8E6E-F7DFC734165A}" presName="rootnode" presStyleCnt="0">
        <dgm:presLayoutVars>
          <dgm:chMax/>
          <dgm:chPref/>
          <dgm:dir/>
          <dgm:animLvl val="lvl"/>
        </dgm:presLayoutVars>
      </dgm:prSet>
      <dgm:spPr/>
    </dgm:pt>
    <dgm:pt modelId="{FB01E627-E90C-4C5E-B0FB-4EF4BC7B3AB6}" type="pres">
      <dgm:prSet presAssocID="{09CCF37D-9AB8-463A-A3B2-F206882973B6}" presName="composite" presStyleCnt="0"/>
      <dgm:spPr/>
    </dgm:pt>
    <dgm:pt modelId="{6267BABE-04DE-43D3-8A49-8D307DE2D03D}" type="pres">
      <dgm:prSet presAssocID="{09CCF37D-9AB8-463A-A3B2-F206882973B6}" presName="LShape" presStyleLbl="alignNode1" presStyleIdx="0" presStyleCnt="11"/>
      <dgm:spPr/>
    </dgm:pt>
    <dgm:pt modelId="{30FBD494-A2F5-4E15-9A22-26295B706CC1}" type="pres">
      <dgm:prSet presAssocID="{09CCF37D-9AB8-463A-A3B2-F206882973B6}" presName="ParentText" presStyleLbl="revTx" presStyleIdx="0" presStyleCnt="6">
        <dgm:presLayoutVars>
          <dgm:chMax val="0"/>
          <dgm:chPref val="0"/>
          <dgm:bulletEnabled val="1"/>
        </dgm:presLayoutVars>
      </dgm:prSet>
      <dgm:spPr/>
    </dgm:pt>
    <dgm:pt modelId="{A645939A-9D12-48CB-BA07-8B6D6BC0448A}" type="pres">
      <dgm:prSet presAssocID="{09CCF37D-9AB8-463A-A3B2-F206882973B6}" presName="Triangle" presStyleLbl="alignNode1" presStyleIdx="1" presStyleCnt="11"/>
      <dgm:spPr/>
    </dgm:pt>
    <dgm:pt modelId="{9A4AFE16-C6A9-4E38-9EE0-3498AE2E1C21}" type="pres">
      <dgm:prSet presAssocID="{605AFD45-DAE6-4C13-A23E-F2417F2DDBE9}" presName="sibTrans" presStyleCnt="0"/>
      <dgm:spPr/>
    </dgm:pt>
    <dgm:pt modelId="{367E68BE-EB2F-487C-958E-9D8BDB4D1D55}" type="pres">
      <dgm:prSet presAssocID="{605AFD45-DAE6-4C13-A23E-F2417F2DDBE9}" presName="space" presStyleCnt="0"/>
      <dgm:spPr/>
    </dgm:pt>
    <dgm:pt modelId="{95167194-4B50-4378-930D-F866CEFD5A7F}" type="pres">
      <dgm:prSet presAssocID="{2A027CF5-74A1-4C52-B16C-A9371FE7DA99}" presName="composite" presStyleCnt="0"/>
      <dgm:spPr/>
    </dgm:pt>
    <dgm:pt modelId="{1E727D3B-806D-4E85-A769-D251329AA332}" type="pres">
      <dgm:prSet presAssocID="{2A027CF5-74A1-4C52-B16C-A9371FE7DA99}" presName="LShape" presStyleLbl="alignNode1" presStyleIdx="2" presStyleCnt="11"/>
      <dgm:spPr/>
    </dgm:pt>
    <dgm:pt modelId="{3EEB2892-E5F3-4607-AE28-04A5DB19970A}" type="pres">
      <dgm:prSet presAssocID="{2A027CF5-74A1-4C52-B16C-A9371FE7DA99}" presName="ParentText" presStyleLbl="revTx" presStyleIdx="1" presStyleCnt="6">
        <dgm:presLayoutVars>
          <dgm:chMax val="0"/>
          <dgm:chPref val="0"/>
          <dgm:bulletEnabled val="1"/>
        </dgm:presLayoutVars>
      </dgm:prSet>
      <dgm:spPr/>
    </dgm:pt>
    <dgm:pt modelId="{66220C25-55AE-4601-A806-11DFC695617A}" type="pres">
      <dgm:prSet presAssocID="{2A027CF5-74A1-4C52-B16C-A9371FE7DA99}" presName="Triangle" presStyleLbl="alignNode1" presStyleIdx="3" presStyleCnt="11"/>
      <dgm:spPr/>
    </dgm:pt>
    <dgm:pt modelId="{1E372A0E-F73D-483D-8289-1F5C15FB38D6}" type="pres">
      <dgm:prSet presAssocID="{E92870AA-2112-46A9-A7E7-93717E7DBC1B}" presName="sibTrans" presStyleCnt="0"/>
      <dgm:spPr/>
    </dgm:pt>
    <dgm:pt modelId="{6685B409-D357-4F05-A9FF-7A34C7C17C96}" type="pres">
      <dgm:prSet presAssocID="{E92870AA-2112-46A9-A7E7-93717E7DBC1B}" presName="space" presStyleCnt="0"/>
      <dgm:spPr/>
    </dgm:pt>
    <dgm:pt modelId="{2022C157-F9D2-4935-9B32-91C1A93675BB}" type="pres">
      <dgm:prSet presAssocID="{288C2689-0F06-48FD-A655-422C7E4BF38D}" presName="composite" presStyleCnt="0"/>
      <dgm:spPr/>
    </dgm:pt>
    <dgm:pt modelId="{F0BC7FA6-0A7F-44E5-87C8-9C5368EE94FF}" type="pres">
      <dgm:prSet presAssocID="{288C2689-0F06-48FD-A655-422C7E4BF38D}" presName="LShape" presStyleLbl="alignNode1" presStyleIdx="4" presStyleCnt="11"/>
      <dgm:spPr/>
    </dgm:pt>
    <dgm:pt modelId="{91EF8B3A-0290-463A-929B-27B7E75BD6E5}" type="pres">
      <dgm:prSet presAssocID="{288C2689-0F06-48FD-A655-422C7E4BF38D}" presName="ParentText" presStyleLbl="revTx" presStyleIdx="2" presStyleCnt="6">
        <dgm:presLayoutVars>
          <dgm:chMax val="0"/>
          <dgm:chPref val="0"/>
          <dgm:bulletEnabled val="1"/>
        </dgm:presLayoutVars>
      </dgm:prSet>
      <dgm:spPr/>
    </dgm:pt>
    <dgm:pt modelId="{0F5482C5-40FC-464E-8FA0-7E2DE33B2B1E}" type="pres">
      <dgm:prSet presAssocID="{288C2689-0F06-48FD-A655-422C7E4BF38D}" presName="Triangle" presStyleLbl="alignNode1" presStyleIdx="5" presStyleCnt="11"/>
      <dgm:spPr/>
    </dgm:pt>
    <dgm:pt modelId="{09083C16-8BEE-49D4-9CD3-EDCC0D7EF65F}" type="pres">
      <dgm:prSet presAssocID="{857E2FB9-3187-48D6-9770-2B47F7576159}" presName="sibTrans" presStyleCnt="0"/>
      <dgm:spPr/>
    </dgm:pt>
    <dgm:pt modelId="{B3C8DA24-319A-443B-804D-3C789F238ADA}" type="pres">
      <dgm:prSet presAssocID="{857E2FB9-3187-48D6-9770-2B47F7576159}" presName="space" presStyleCnt="0"/>
      <dgm:spPr/>
    </dgm:pt>
    <dgm:pt modelId="{625BE168-446D-4706-88B7-0029AE81B353}" type="pres">
      <dgm:prSet presAssocID="{0F5FC769-8A97-4F5F-AC15-C7FEFBCAD94E}" presName="composite" presStyleCnt="0"/>
      <dgm:spPr/>
    </dgm:pt>
    <dgm:pt modelId="{46917A11-B723-41BF-B8EE-AF00E8B59E16}" type="pres">
      <dgm:prSet presAssocID="{0F5FC769-8A97-4F5F-AC15-C7FEFBCAD94E}" presName="LShape" presStyleLbl="alignNode1" presStyleIdx="6" presStyleCnt="11"/>
      <dgm:spPr/>
    </dgm:pt>
    <dgm:pt modelId="{B4370288-32DE-4F79-895F-F73AB10256B6}" type="pres">
      <dgm:prSet presAssocID="{0F5FC769-8A97-4F5F-AC15-C7FEFBCAD94E}" presName="ParentText" presStyleLbl="revTx" presStyleIdx="3" presStyleCnt="6">
        <dgm:presLayoutVars>
          <dgm:chMax val="0"/>
          <dgm:chPref val="0"/>
          <dgm:bulletEnabled val="1"/>
        </dgm:presLayoutVars>
      </dgm:prSet>
      <dgm:spPr/>
    </dgm:pt>
    <dgm:pt modelId="{9065207F-2968-4E0F-9CE7-6D50F84C03D4}" type="pres">
      <dgm:prSet presAssocID="{0F5FC769-8A97-4F5F-AC15-C7FEFBCAD94E}" presName="Triangle" presStyleLbl="alignNode1" presStyleIdx="7" presStyleCnt="11"/>
      <dgm:spPr/>
    </dgm:pt>
    <dgm:pt modelId="{AB3857E8-5DCA-4ABD-83C3-FD620ED3EACC}" type="pres">
      <dgm:prSet presAssocID="{92529334-3127-4422-A1CD-A72ABA71D37C}" presName="sibTrans" presStyleCnt="0"/>
      <dgm:spPr/>
    </dgm:pt>
    <dgm:pt modelId="{9DF8EB77-B680-4C10-A151-7A839DF4882E}" type="pres">
      <dgm:prSet presAssocID="{92529334-3127-4422-A1CD-A72ABA71D37C}" presName="space" presStyleCnt="0"/>
      <dgm:spPr/>
    </dgm:pt>
    <dgm:pt modelId="{1DEB6E45-A461-4394-AEBE-0880CB256B1A}" type="pres">
      <dgm:prSet presAssocID="{DAB574B4-8F2B-4A49-813C-30FE1EB82DDA}" presName="composite" presStyleCnt="0"/>
      <dgm:spPr/>
    </dgm:pt>
    <dgm:pt modelId="{1486AA7F-2907-401F-BEAA-62297208FDBA}" type="pres">
      <dgm:prSet presAssocID="{DAB574B4-8F2B-4A49-813C-30FE1EB82DDA}" presName="LShape" presStyleLbl="alignNode1" presStyleIdx="8" presStyleCnt="11"/>
      <dgm:spPr/>
    </dgm:pt>
    <dgm:pt modelId="{61E1D1A3-0611-4CF7-BD48-CC8B0EF6FEE0}" type="pres">
      <dgm:prSet presAssocID="{DAB574B4-8F2B-4A49-813C-30FE1EB82DDA}" presName="ParentText" presStyleLbl="revTx" presStyleIdx="4" presStyleCnt="6">
        <dgm:presLayoutVars>
          <dgm:chMax val="0"/>
          <dgm:chPref val="0"/>
          <dgm:bulletEnabled val="1"/>
        </dgm:presLayoutVars>
      </dgm:prSet>
      <dgm:spPr/>
    </dgm:pt>
    <dgm:pt modelId="{B59279A2-31EB-4696-A943-3CEC823AEA45}" type="pres">
      <dgm:prSet presAssocID="{DAB574B4-8F2B-4A49-813C-30FE1EB82DDA}" presName="Triangle" presStyleLbl="alignNode1" presStyleIdx="9" presStyleCnt="11"/>
      <dgm:spPr/>
    </dgm:pt>
    <dgm:pt modelId="{C8A2CE69-2857-4008-9619-9E1ACD6A8C99}" type="pres">
      <dgm:prSet presAssocID="{AA88CAAB-F6F5-4DF6-86F7-35B24EA212DF}" presName="sibTrans" presStyleCnt="0"/>
      <dgm:spPr/>
    </dgm:pt>
    <dgm:pt modelId="{FFF62D95-9123-4AEC-8C52-95565CBF81E4}" type="pres">
      <dgm:prSet presAssocID="{AA88CAAB-F6F5-4DF6-86F7-35B24EA212DF}" presName="space" presStyleCnt="0"/>
      <dgm:spPr/>
    </dgm:pt>
    <dgm:pt modelId="{C49D287E-1838-4D45-9C4F-8FCA2BEE750C}" type="pres">
      <dgm:prSet presAssocID="{B8545244-EF8C-4957-A547-29BAE0BE1F5D}" presName="composite" presStyleCnt="0"/>
      <dgm:spPr/>
    </dgm:pt>
    <dgm:pt modelId="{5DEA9982-09A9-4C02-9411-D57B90F94FB9}" type="pres">
      <dgm:prSet presAssocID="{B8545244-EF8C-4957-A547-29BAE0BE1F5D}" presName="LShape" presStyleLbl="alignNode1" presStyleIdx="10" presStyleCnt="11"/>
      <dgm:spPr/>
    </dgm:pt>
    <dgm:pt modelId="{4E153465-AD64-4CD3-9A61-4A40806669F5}" type="pres">
      <dgm:prSet presAssocID="{B8545244-EF8C-4957-A547-29BAE0BE1F5D}" presName="ParentText" presStyleLbl="revTx" presStyleIdx="5" presStyleCnt="6">
        <dgm:presLayoutVars>
          <dgm:chMax val="0"/>
          <dgm:chPref val="0"/>
          <dgm:bulletEnabled val="1"/>
        </dgm:presLayoutVars>
      </dgm:prSet>
      <dgm:spPr/>
    </dgm:pt>
  </dgm:ptLst>
  <dgm:cxnLst>
    <dgm:cxn modelId="{DF540710-F5E0-4EBF-85F6-B9BDF8ABFFF1}" type="presOf" srcId="{2A027CF5-74A1-4C52-B16C-A9371FE7DA99}" destId="{3EEB2892-E5F3-4607-AE28-04A5DB19970A}" srcOrd="0" destOrd="0" presId="urn:microsoft.com/office/officeart/2009/3/layout/StepUpProcess"/>
    <dgm:cxn modelId="{D4CB6729-D94A-4C35-8712-D81837868E34}" srcId="{2530789A-7312-4FC3-8E6E-F7DFC734165A}" destId="{288C2689-0F06-48FD-A655-422C7E4BF38D}" srcOrd="2" destOrd="0" parTransId="{4AC9C057-2099-46AB-99B4-6420227397F5}" sibTransId="{857E2FB9-3187-48D6-9770-2B47F7576159}"/>
    <dgm:cxn modelId="{13355931-270A-4E76-8846-0BA142A34023}" srcId="{2530789A-7312-4FC3-8E6E-F7DFC734165A}" destId="{B8545244-EF8C-4957-A547-29BAE0BE1F5D}" srcOrd="5" destOrd="0" parTransId="{EE484EB6-08D7-402A-9E59-53769ADE1BBC}" sibTransId="{D9DD6BFA-3006-4586-94EF-7E995199F19E}"/>
    <dgm:cxn modelId="{7263897B-CB1B-469A-BE28-0C05F84D24B8}" type="presOf" srcId="{2530789A-7312-4FC3-8E6E-F7DFC734165A}" destId="{F930434C-424E-4E07-990B-B4EA6C8458FE}" srcOrd="0" destOrd="0" presId="urn:microsoft.com/office/officeart/2009/3/layout/StepUpProcess"/>
    <dgm:cxn modelId="{E06A937B-C66D-43C5-BF9E-D3CFBB017104}" srcId="{2530789A-7312-4FC3-8E6E-F7DFC734165A}" destId="{0F5FC769-8A97-4F5F-AC15-C7FEFBCAD94E}" srcOrd="3" destOrd="0" parTransId="{B0D7B942-12F9-437E-B45F-193D84E43ADA}" sibTransId="{92529334-3127-4422-A1CD-A72ABA71D37C}"/>
    <dgm:cxn modelId="{7AD78A80-C1AE-4B46-8752-0A5CD0CF560F}" type="presOf" srcId="{B8545244-EF8C-4957-A547-29BAE0BE1F5D}" destId="{4E153465-AD64-4CD3-9A61-4A40806669F5}" srcOrd="0" destOrd="0" presId="urn:microsoft.com/office/officeart/2009/3/layout/StepUpProcess"/>
    <dgm:cxn modelId="{7B7BFE81-DB6D-4DC9-B138-CA5A45521C21}" srcId="{2530789A-7312-4FC3-8E6E-F7DFC734165A}" destId="{2A027CF5-74A1-4C52-B16C-A9371FE7DA99}" srcOrd="1" destOrd="0" parTransId="{60835C4F-AD7C-4663-8684-D48B8AFDEB69}" sibTransId="{E92870AA-2112-46A9-A7E7-93717E7DBC1B}"/>
    <dgm:cxn modelId="{AB4CA882-2F31-4188-9AC8-5E77D81CB2C9}" type="presOf" srcId="{09CCF37D-9AB8-463A-A3B2-F206882973B6}" destId="{30FBD494-A2F5-4E15-9A22-26295B706CC1}" srcOrd="0" destOrd="0" presId="urn:microsoft.com/office/officeart/2009/3/layout/StepUpProcess"/>
    <dgm:cxn modelId="{5BDE99A5-D589-4938-A7A3-865686B081F4}" type="presOf" srcId="{0F5FC769-8A97-4F5F-AC15-C7FEFBCAD94E}" destId="{B4370288-32DE-4F79-895F-F73AB10256B6}" srcOrd="0" destOrd="0" presId="urn:microsoft.com/office/officeart/2009/3/layout/StepUpProcess"/>
    <dgm:cxn modelId="{DE6886C9-A826-4C95-9B49-69E8F9DFA0F2}" type="presOf" srcId="{288C2689-0F06-48FD-A655-422C7E4BF38D}" destId="{91EF8B3A-0290-463A-929B-27B7E75BD6E5}" srcOrd="0" destOrd="0" presId="urn:microsoft.com/office/officeart/2009/3/layout/StepUpProcess"/>
    <dgm:cxn modelId="{1D5006DF-5473-4BCB-B5FD-37DC446E0A3A}" srcId="{2530789A-7312-4FC3-8E6E-F7DFC734165A}" destId="{09CCF37D-9AB8-463A-A3B2-F206882973B6}" srcOrd="0" destOrd="0" parTransId="{8BBEAD34-7CDD-49FA-83ED-81CC03A6C6F2}" sibTransId="{605AFD45-DAE6-4C13-A23E-F2417F2DDBE9}"/>
    <dgm:cxn modelId="{913FA0E6-1A11-45B5-8C03-31D6E706F7FE}" type="presOf" srcId="{DAB574B4-8F2B-4A49-813C-30FE1EB82DDA}" destId="{61E1D1A3-0611-4CF7-BD48-CC8B0EF6FEE0}" srcOrd="0" destOrd="0" presId="urn:microsoft.com/office/officeart/2009/3/layout/StepUpProcess"/>
    <dgm:cxn modelId="{4B9C3BEF-2CEF-49D0-8E86-64700A70856F}" srcId="{2530789A-7312-4FC3-8E6E-F7DFC734165A}" destId="{DAB574B4-8F2B-4A49-813C-30FE1EB82DDA}" srcOrd="4" destOrd="0" parTransId="{AB41A82B-2102-471D-8421-72038A15626A}" sibTransId="{AA88CAAB-F6F5-4DF6-86F7-35B24EA212DF}"/>
    <dgm:cxn modelId="{93F40234-4801-4A16-A9DD-07FAFA193B43}" type="presParOf" srcId="{F930434C-424E-4E07-990B-B4EA6C8458FE}" destId="{FB01E627-E90C-4C5E-B0FB-4EF4BC7B3AB6}" srcOrd="0" destOrd="0" presId="urn:microsoft.com/office/officeart/2009/3/layout/StepUpProcess"/>
    <dgm:cxn modelId="{206FA5CF-6382-4E2E-8F90-6EAD53EC36B7}" type="presParOf" srcId="{FB01E627-E90C-4C5E-B0FB-4EF4BC7B3AB6}" destId="{6267BABE-04DE-43D3-8A49-8D307DE2D03D}" srcOrd="0" destOrd="0" presId="urn:microsoft.com/office/officeart/2009/3/layout/StepUpProcess"/>
    <dgm:cxn modelId="{7397A845-46CF-4489-A6B0-48CF0DF786F0}" type="presParOf" srcId="{FB01E627-E90C-4C5E-B0FB-4EF4BC7B3AB6}" destId="{30FBD494-A2F5-4E15-9A22-26295B706CC1}" srcOrd="1" destOrd="0" presId="urn:microsoft.com/office/officeart/2009/3/layout/StepUpProcess"/>
    <dgm:cxn modelId="{481C1162-35F4-4F36-8AAE-77DCD8CE533A}" type="presParOf" srcId="{FB01E627-E90C-4C5E-B0FB-4EF4BC7B3AB6}" destId="{A645939A-9D12-48CB-BA07-8B6D6BC0448A}" srcOrd="2" destOrd="0" presId="urn:microsoft.com/office/officeart/2009/3/layout/StepUpProcess"/>
    <dgm:cxn modelId="{6EA1D345-24F1-4670-804F-1715F61C02F6}" type="presParOf" srcId="{F930434C-424E-4E07-990B-B4EA6C8458FE}" destId="{9A4AFE16-C6A9-4E38-9EE0-3498AE2E1C21}" srcOrd="1" destOrd="0" presId="urn:microsoft.com/office/officeart/2009/3/layout/StepUpProcess"/>
    <dgm:cxn modelId="{7F13E3D8-14A7-4667-BDD8-DEB0E65D1C22}" type="presParOf" srcId="{9A4AFE16-C6A9-4E38-9EE0-3498AE2E1C21}" destId="{367E68BE-EB2F-487C-958E-9D8BDB4D1D55}" srcOrd="0" destOrd="0" presId="urn:microsoft.com/office/officeart/2009/3/layout/StepUpProcess"/>
    <dgm:cxn modelId="{CBFE477F-7BB5-4A5D-98BA-4E5593C46AFB}" type="presParOf" srcId="{F930434C-424E-4E07-990B-B4EA6C8458FE}" destId="{95167194-4B50-4378-930D-F866CEFD5A7F}" srcOrd="2" destOrd="0" presId="urn:microsoft.com/office/officeart/2009/3/layout/StepUpProcess"/>
    <dgm:cxn modelId="{733C22CF-FF0E-441E-BE60-3C2C82C7DACF}" type="presParOf" srcId="{95167194-4B50-4378-930D-F866CEFD5A7F}" destId="{1E727D3B-806D-4E85-A769-D251329AA332}" srcOrd="0" destOrd="0" presId="urn:microsoft.com/office/officeart/2009/3/layout/StepUpProcess"/>
    <dgm:cxn modelId="{5B11C6AB-F07A-4E26-850C-E48A079347A2}" type="presParOf" srcId="{95167194-4B50-4378-930D-F866CEFD5A7F}" destId="{3EEB2892-E5F3-4607-AE28-04A5DB19970A}" srcOrd="1" destOrd="0" presId="urn:microsoft.com/office/officeart/2009/3/layout/StepUpProcess"/>
    <dgm:cxn modelId="{F03422BC-B2B4-401B-8254-F02924DF1E44}" type="presParOf" srcId="{95167194-4B50-4378-930D-F866CEFD5A7F}" destId="{66220C25-55AE-4601-A806-11DFC695617A}" srcOrd="2" destOrd="0" presId="urn:microsoft.com/office/officeart/2009/3/layout/StepUpProcess"/>
    <dgm:cxn modelId="{715001DF-213A-4726-A001-54DE0DB798C6}" type="presParOf" srcId="{F930434C-424E-4E07-990B-B4EA6C8458FE}" destId="{1E372A0E-F73D-483D-8289-1F5C15FB38D6}" srcOrd="3" destOrd="0" presId="urn:microsoft.com/office/officeart/2009/3/layout/StepUpProcess"/>
    <dgm:cxn modelId="{B8097710-0758-4406-906D-F99AFCEE1B39}" type="presParOf" srcId="{1E372A0E-F73D-483D-8289-1F5C15FB38D6}" destId="{6685B409-D357-4F05-A9FF-7A34C7C17C96}" srcOrd="0" destOrd="0" presId="urn:microsoft.com/office/officeart/2009/3/layout/StepUpProcess"/>
    <dgm:cxn modelId="{13A96D75-AA33-4CE0-8764-D832730000A7}" type="presParOf" srcId="{F930434C-424E-4E07-990B-B4EA6C8458FE}" destId="{2022C157-F9D2-4935-9B32-91C1A93675BB}" srcOrd="4" destOrd="0" presId="urn:microsoft.com/office/officeart/2009/3/layout/StepUpProcess"/>
    <dgm:cxn modelId="{6887A432-CF32-43A4-97A1-0DBAC839F47C}" type="presParOf" srcId="{2022C157-F9D2-4935-9B32-91C1A93675BB}" destId="{F0BC7FA6-0A7F-44E5-87C8-9C5368EE94FF}" srcOrd="0" destOrd="0" presId="urn:microsoft.com/office/officeart/2009/3/layout/StepUpProcess"/>
    <dgm:cxn modelId="{3914C0A7-4ADF-461C-808D-63F9A6DE0A02}" type="presParOf" srcId="{2022C157-F9D2-4935-9B32-91C1A93675BB}" destId="{91EF8B3A-0290-463A-929B-27B7E75BD6E5}" srcOrd="1" destOrd="0" presId="urn:microsoft.com/office/officeart/2009/3/layout/StepUpProcess"/>
    <dgm:cxn modelId="{F5AAE738-0332-4308-9CB4-401B6CEF332F}" type="presParOf" srcId="{2022C157-F9D2-4935-9B32-91C1A93675BB}" destId="{0F5482C5-40FC-464E-8FA0-7E2DE33B2B1E}" srcOrd="2" destOrd="0" presId="urn:microsoft.com/office/officeart/2009/3/layout/StepUpProcess"/>
    <dgm:cxn modelId="{9A27EA0C-7E5E-44AD-BAE7-8EF6D1C12453}" type="presParOf" srcId="{F930434C-424E-4E07-990B-B4EA6C8458FE}" destId="{09083C16-8BEE-49D4-9CD3-EDCC0D7EF65F}" srcOrd="5" destOrd="0" presId="urn:microsoft.com/office/officeart/2009/3/layout/StepUpProcess"/>
    <dgm:cxn modelId="{F5D28311-F16E-442C-A0D1-B4879B6CFF6D}" type="presParOf" srcId="{09083C16-8BEE-49D4-9CD3-EDCC0D7EF65F}" destId="{B3C8DA24-319A-443B-804D-3C789F238ADA}" srcOrd="0" destOrd="0" presId="urn:microsoft.com/office/officeart/2009/3/layout/StepUpProcess"/>
    <dgm:cxn modelId="{53EF80D0-FE6D-4BEC-B936-FA7AC781054D}" type="presParOf" srcId="{F930434C-424E-4E07-990B-B4EA6C8458FE}" destId="{625BE168-446D-4706-88B7-0029AE81B353}" srcOrd="6" destOrd="0" presId="urn:microsoft.com/office/officeart/2009/3/layout/StepUpProcess"/>
    <dgm:cxn modelId="{FBD9EBC7-EC9C-420B-BFB8-263EE5557B6A}" type="presParOf" srcId="{625BE168-446D-4706-88B7-0029AE81B353}" destId="{46917A11-B723-41BF-B8EE-AF00E8B59E16}" srcOrd="0" destOrd="0" presId="urn:microsoft.com/office/officeart/2009/3/layout/StepUpProcess"/>
    <dgm:cxn modelId="{A467B6DB-3198-4011-84E1-79A9BE409184}" type="presParOf" srcId="{625BE168-446D-4706-88B7-0029AE81B353}" destId="{B4370288-32DE-4F79-895F-F73AB10256B6}" srcOrd="1" destOrd="0" presId="urn:microsoft.com/office/officeart/2009/3/layout/StepUpProcess"/>
    <dgm:cxn modelId="{6FD07F9C-D737-4CD0-A70E-E708DCE073E8}" type="presParOf" srcId="{625BE168-446D-4706-88B7-0029AE81B353}" destId="{9065207F-2968-4E0F-9CE7-6D50F84C03D4}" srcOrd="2" destOrd="0" presId="urn:microsoft.com/office/officeart/2009/3/layout/StepUpProcess"/>
    <dgm:cxn modelId="{B98753B5-79CD-4491-90F5-46CC2BA3C922}" type="presParOf" srcId="{F930434C-424E-4E07-990B-B4EA6C8458FE}" destId="{AB3857E8-5DCA-4ABD-83C3-FD620ED3EACC}" srcOrd="7" destOrd="0" presId="urn:microsoft.com/office/officeart/2009/3/layout/StepUpProcess"/>
    <dgm:cxn modelId="{FAE4A658-B245-4382-BA15-9B2D72C2C6AF}" type="presParOf" srcId="{AB3857E8-5DCA-4ABD-83C3-FD620ED3EACC}" destId="{9DF8EB77-B680-4C10-A151-7A839DF4882E}" srcOrd="0" destOrd="0" presId="urn:microsoft.com/office/officeart/2009/3/layout/StepUpProcess"/>
    <dgm:cxn modelId="{614155F2-05D2-43CD-9404-CD18F0B6A66C}" type="presParOf" srcId="{F930434C-424E-4E07-990B-B4EA6C8458FE}" destId="{1DEB6E45-A461-4394-AEBE-0880CB256B1A}" srcOrd="8" destOrd="0" presId="urn:microsoft.com/office/officeart/2009/3/layout/StepUpProcess"/>
    <dgm:cxn modelId="{0ECDFF31-244C-40D7-A487-DC20A5AEF822}" type="presParOf" srcId="{1DEB6E45-A461-4394-AEBE-0880CB256B1A}" destId="{1486AA7F-2907-401F-BEAA-62297208FDBA}" srcOrd="0" destOrd="0" presId="urn:microsoft.com/office/officeart/2009/3/layout/StepUpProcess"/>
    <dgm:cxn modelId="{7EB1426E-0914-40FD-B2CB-5D6493766A12}" type="presParOf" srcId="{1DEB6E45-A461-4394-AEBE-0880CB256B1A}" destId="{61E1D1A3-0611-4CF7-BD48-CC8B0EF6FEE0}" srcOrd="1" destOrd="0" presId="urn:microsoft.com/office/officeart/2009/3/layout/StepUpProcess"/>
    <dgm:cxn modelId="{C85FE81C-7BB5-4A10-9998-9CA8990E66F8}" type="presParOf" srcId="{1DEB6E45-A461-4394-AEBE-0880CB256B1A}" destId="{B59279A2-31EB-4696-A943-3CEC823AEA45}" srcOrd="2" destOrd="0" presId="urn:microsoft.com/office/officeart/2009/3/layout/StepUpProcess"/>
    <dgm:cxn modelId="{527D0FD9-FE61-46EB-908A-00D0AF2DED70}" type="presParOf" srcId="{F930434C-424E-4E07-990B-B4EA6C8458FE}" destId="{C8A2CE69-2857-4008-9619-9E1ACD6A8C99}" srcOrd="9" destOrd="0" presId="urn:microsoft.com/office/officeart/2009/3/layout/StepUpProcess"/>
    <dgm:cxn modelId="{4A7AD831-D0FC-48FE-AFD0-8F8CA5699023}" type="presParOf" srcId="{C8A2CE69-2857-4008-9619-9E1ACD6A8C99}" destId="{FFF62D95-9123-4AEC-8C52-95565CBF81E4}" srcOrd="0" destOrd="0" presId="urn:microsoft.com/office/officeart/2009/3/layout/StepUpProcess"/>
    <dgm:cxn modelId="{44B5F313-E115-4AEE-82A5-C4AB26891A77}" type="presParOf" srcId="{F930434C-424E-4E07-990B-B4EA6C8458FE}" destId="{C49D287E-1838-4D45-9C4F-8FCA2BEE750C}" srcOrd="10" destOrd="0" presId="urn:microsoft.com/office/officeart/2009/3/layout/StepUpProcess"/>
    <dgm:cxn modelId="{EBBFD928-FA24-4F3B-B466-8E9C13B4861E}" type="presParOf" srcId="{C49D287E-1838-4D45-9C4F-8FCA2BEE750C}" destId="{5DEA9982-09A9-4C02-9411-D57B90F94FB9}" srcOrd="0" destOrd="0" presId="urn:microsoft.com/office/officeart/2009/3/layout/StepUpProcess"/>
    <dgm:cxn modelId="{978B869D-A7F9-47B3-AB06-ADD257A3CD22}" type="presParOf" srcId="{C49D287E-1838-4D45-9C4F-8FCA2BEE750C}" destId="{4E153465-AD64-4CD3-9A61-4A40806669F5}"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31262-673F-436F-9811-EBD8C5B596BD}" type="doc">
      <dgm:prSet loTypeId="urn:microsoft.com/office/officeart/2005/8/layout/vList6" loCatId="list" qsTypeId="urn:microsoft.com/office/officeart/2005/8/quickstyle/3d1" qsCatId="3D" csTypeId="urn:microsoft.com/office/officeart/2005/8/colors/colorful4" csCatId="colorful" phldr="1"/>
      <dgm:spPr/>
      <dgm:t>
        <a:bodyPr/>
        <a:lstStyle/>
        <a:p>
          <a:endParaRPr lang="fr-FR"/>
        </a:p>
      </dgm:t>
    </dgm:pt>
    <dgm:pt modelId="{9DE45D57-B921-435C-B582-054FF117B712}">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mettre en œuvre un outil de “scoring crédit”</a:t>
          </a:r>
          <a:endParaRPr lang="fr-FR" dirty="0"/>
        </a:p>
      </dgm:t>
    </dgm:pt>
    <dgm:pt modelId="{338B48B7-AC17-4522-8B99-4671360988D2}" type="parTrans" cxnId="{A8C7D1EC-A3A6-49FC-BED3-BFD5A545243F}">
      <dgm:prSet/>
      <dgm:spPr/>
      <dgm:t>
        <a:bodyPr/>
        <a:lstStyle/>
        <a:p>
          <a:endParaRPr lang="fr-FR"/>
        </a:p>
      </dgm:t>
    </dgm:pt>
    <dgm:pt modelId="{24E977B6-1B0B-43E2-9C29-79E31E54BCD5}" type="sibTrans" cxnId="{A8C7D1EC-A3A6-49FC-BED3-BFD5A545243F}">
      <dgm:prSet/>
      <dgm:spPr/>
      <dgm:t>
        <a:bodyPr/>
        <a:lstStyle/>
        <a:p>
          <a:endParaRPr lang="fr-FR"/>
        </a:p>
      </dgm:t>
    </dgm:pt>
    <dgm:pt modelId="{54777D2C-136F-4A02-9EF9-FEDD21C0359E}">
      <dgm:prSet phldrT="[Texte]"/>
      <dgm:spPr/>
      <dgm:t>
        <a:bodyPr anchor="ctr"/>
        <a:lstStyle/>
        <a:p>
          <a:r>
            <a:rPr lang="fr-FR" dirty="0">
              <a:latin typeface="Titillium" panose="020B0604020202020204" charset="0"/>
              <a:ea typeface="Yu Gothic Light" panose="020B0300000000000000" pitchFamily="34" charset="-128"/>
              <a:cs typeface="Titillium" panose="020B0604020202020204" charset="0"/>
            </a:rPr>
            <a:t>puis classifier la demande en crédit accordé ou refusé. </a:t>
          </a:r>
          <a:br>
            <a:rPr lang="fr-FR" dirty="0">
              <a:latin typeface="Titillium" panose="020B0604020202020204" charset="0"/>
              <a:ea typeface="Yu Gothic Light" panose="020B0300000000000000" pitchFamily="34" charset="-128"/>
              <a:cs typeface="Titillium" panose="020B0604020202020204" charset="0"/>
            </a:rPr>
          </a:br>
          <a:endParaRPr lang="fr-FR" dirty="0"/>
        </a:p>
      </dgm:t>
    </dgm:pt>
    <dgm:pt modelId="{9FBADE09-2677-4E14-98EB-09190F6BE866}" type="parTrans" cxnId="{DE2CD142-94F6-4AD3-A1E5-59B50502E159}">
      <dgm:prSet/>
      <dgm:spPr/>
      <dgm:t>
        <a:bodyPr/>
        <a:lstStyle/>
        <a:p>
          <a:endParaRPr lang="fr-FR"/>
        </a:p>
      </dgm:t>
    </dgm:pt>
    <dgm:pt modelId="{68BC745F-E87F-41A9-B0FC-1F07F75F2FDE}" type="sibTrans" cxnId="{DE2CD142-94F6-4AD3-A1E5-59B50502E159}">
      <dgm:prSet/>
      <dgm:spPr/>
      <dgm:t>
        <a:bodyPr/>
        <a:lstStyle/>
        <a:p>
          <a:endParaRPr lang="fr-FR"/>
        </a:p>
      </dgm:t>
    </dgm:pt>
    <dgm:pt modelId="{7681EB83-7566-4BA2-8A20-69FF9BE22048}">
      <dgm:prSet phldrT="[Texte]"/>
      <dgm:spPr/>
      <dgm:t>
        <a:bodyPr anchor="ctr"/>
        <a:lstStyle/>
        <a:p>
          <a:r>
            <a:rPr lang="fr-FR" dirty="0">
              <a:latin typeface="Titillium" panose="020B0604020202020204" charset="0"/>
              <a:ea typeface="Yu Gothic Light" panose="020B0300000000000000" pitchFamily="34" charset="-128"/>
              <a:cs typeface="Titillium" panose="020B0604020202020204" charset="0"/>
            </a:rPr>
            <a:t>calculer la probabilité qu’un client rembourse ou non son crédit, </a:t>
          </a:r>
          <a:endParaRPr lang="fr-FR" dirty="0"/>
        </a:p>
      </dgm:t>
    </dgm:pt>
    <dgm:pt modelId="{1B3690B3-5F3C-4285-A8D6-454799598AAA}" type="parTrans" cxnId="{F6056DA1-5325-4B0A-91A1-8B0578DF4BD5}">
      <dgm:prSet/>
      <dgm:spPr/>
      <dgm:t>
        <a:bodyPr/>
        <a:lstStyle/>
        <a:p>
          <a:endParaRPr lang="fr-FR"/>
        </a:p>
      </dgm:t>
    </dgm:pt>
    <dgm:pt modelId="{3332532C-8A5D-40EB-9B20-A46700CB0800}" type="sibTrans" cxnId="{F6056DA1-5325-4B0A-91A1-8B0578DF4BD5}">
      <dgm:prSet/>
      <dgm:spPr/>
      <dgm:t>
        <a:bodyPr/>
        <a:lstStyle/>
        <a:p>
          <a:endParaRPr lang="fr-FR"/>
        </a:p>
      </dgm:t>
    </dgm:pt>
    <dgm:pt modelId="{D137F044-DA2F-40E1-9ADB-E5D7779B778C}">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transparence vis-à-vis des décisions d’octroi de crédit</a:t>
          </a:r>
          <a:endParaRPr lang="fr-FR" dirty="0"/>
        </a:p>
      </dgm:t>
    </dgm:pt>
    <dgm:pt modelId="{603BCFF3-359C-4D15-B517-AAFC2972BECB}" type="parTrans" cxnId="{DF4A43FE-CD34-4A69-B0E0-8BC4E780726B}">
      <dgm:prSet/>
      <dgm:spPr/>
      <dgm:t>
        <a:bodyPr/>
        <a:lstStyle/>
        <a:p>
          <a:endParaRPr lang="fr-FR"/>
        </a:p>
      </dgm:t>
    </dgm:pt>
    <dgm:pt modelId="{7AF34682-0DD5-4A13-A257-1D8533BA19CC}" type="sibTrans" cxnId="{DF4A43FE-CD34-4A69-B0E0-8BC4E780726B}">
      <dgm:prSet/>
      <dgm:spPr/>
      <dgm:t>
        <a:bodyPr/>
        <a:lstStyle/>
        <a:p>
          <a:endParaRPr lang="fr-FR"/>
        </a:p>
      </dgm:t>
    </dgm:pt>
    <dgm:pt modelId="{32662B0F-7A7C-4B10-85CA-A58EE22A84CD}">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les chargés de relation client peuvent expliquer de façon la plus transparente possible les décisions d’octroi de crédit, </a:t>
          </a:r>
          <a:endParaRPr lang="fr-FR" dirty="0"/>
        </a:p>
      </dgm:t>
    </dgm:pt>
    <dgm:pt modelId="{C50CDD4F-1DD0-4CD9-8DF8-773C414FAE3F}" type="parTrans" cxnId="{6E902722-7DD8-4360-9715-551F9D63641C}">
      <dgm:prSet/>
      <dgm:spPr/>
      <dgm:t>
        <a:bodyPr/>
        <a:lstStyle/>
        <a:p>
          <a:endParaRPr lang="fr-FR"/>
        </a:p>
      </dgm:t>
    </dgm:pt>
    <dgm:pt modelId="{A4D56EA3-9EB5-4E68-97B3-55C23F3CCB9F}" type="sibTrans" cxnId="{6E902722-7DD8-4360-9715-551F9D63641C}">
      <dgm:prSet/>
      <dgm:spPr/>
      <dgm:t>
        <a:bodyPr/>
        <a:lstStyle/>
        <a:p>
          <a:endParaRPr lang="fr-FR"/>
        </a:p>
      </dgm:t>
    </dgm:pt>
    <dgm:pt modelId="{672F5738-529A-4565-AD34-51EF62B95D08}">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Et permettre à leurs clients de disposer de leurs informations personnelles et de les explorer facilement. </a:t>
          </a:r>
          <a:endParaRPr lang="fr-FR" dirty="0"/>
        </a:p>
      </dgm:t>
    </dgm:pt>
    <dgm:pt modelId="{BE45AC1C-68D8-4A35-8397-D533A7C12F37}" type="parTrans" cxnId="{8ECA268D-D8EF-43ED-A3C2-F382F460AE74}">
      <dgm:prSet/>
      <dgm:spPr/>
      <dgm:t>
        <a:bodyPr/>
        <a:lstStyle/>
        <a:p>
          <a:endParaRPr lang="fr-FR"/>
        </a:p>
      </dgm:t>
    </dgm:pt>
    <dgm:pt modelId="{C2E90322-D9A4-482E-854F-AF4905BD9009}" type="sibTrans" cxnId="{8ECA268D-D8EF-43ED-A3C2-F382F460AE74}">
      <dgm:prSet/>
      <dgm:spPr/>
      <dgm:t>
        <a:bodyPr/>
        <a:lstStyle/>
        <a:p>
          <a:endParaRPr lang="fr-FR"/>
        </a:p>
      </dgm:t>
    </dgm:pt>
    <dgm:pt modelId="{5A1EA486-4990-459D-9575-31E80303E7B2}" type="pres">
      <dgm:prSet presAssocID="{18631262-673F-436F-9811-EBD8C5B596BD}" presName="Name0" presStyleCnt="0">
        <dgm:presLayoutVars>
          <dgm:dir/>
          <dgm:animLvl val="lvl"/>
          <dgm:resizeHandles/>
        </dgm:presLayoutVars>
      </dgm:prSet>
      <dgm:spPr/>
    </dgm:pt>
    <dgm:pt modelId="{FB5C66F8-3056-4482-BF0D-7F6078362C44}" type="pres">
      <dgm:prSet presAssocID="{9DE45D57-B921-435C-B582-054FF117B712}" presName="linNode" presStyleCnt="0"/>
      <dgm:spPr/>
    </dgm:pt>
    <dgm:pt modelId="{B0175EEB-DD7C-4260-8C4F-A7200DE073E2}" type="pres">
      <dgm:prSet presAssocID="{9DE45D57-B921-435C-B582-054FF117B712}" presName="parentShp" presStyleLbl="node1" presStyleIdx="0" presStyleCnt="2">
        <dgm:presLayoutVars>
          <dgm:bulletEnabled val="1"/>
        </dgm:presLayoutVars>
      </dgm:prSet>
      <dgm:spPr/>
    </dgm:pt>
    <dgm:pt modelId="{1F7A2FCC-478C-4679-A49D-FA0E6B8C92CB}" type="pres">
      <dgm:prSet presAssocID="{9DE45D57-B921-435C-B582-054FF117B712}" presName="childShp" presStyleLbl="bgAccFollowNode1" presStyleIdx="0" presStyleCnt="2">
        <dgm:presLayoutVars>
          <dgm:bulletEnabled val="1"/>
        </dgm:presLayoutVars>
      </dgm:prSet>
      <dgm:spPr/>
    </dgm:pt>
    <dgm:pt modelId="{4EF39EB2-4CAD-4872-B514-F7F066FB4612}" type="pres">
      <dgm:prSet presAssocID="{24E977B6-1B0B-43E2-9C29-79E31E54BCD5}" presName="spacing" presStyleCnt="0"/>
      <dgm:spPr/>
    </dgm:pt>
    <dgm:pt modelId="{8D837CE0-0686-4926-BF84-51777BBFBD72}" type="pres">
      <dgm:prSet presAssocID="{D137F044-DA2F-40E1-9ADB-E5D7779B778C}" presName="linNode" presStyleCnt="0"/>
      <dgm:spPr/>
    </dgm:pt>
    <dgm:pt modelId="{57B32683-11FA-4E8C-8462-17F706F60C77}" type="pres">
      <dgm:prSet presAssocID="{D137F044-DA2F-40E1-9ADB-E5D7779B778C}" presName="parentShp" presStyleLbl="node1" presStyleIdx="1" presStyleCnt="2">
        <dgm:presLayoutVars>
          <dgm:bulletEnabled val="1"/>
        </dgm:presLayoutVars>
      </dgm:prSet>
      <dgm:spPr/>
    </dgm:pt>
    <dgm:pt modelId="{BF0F1017-2B72-429A-8DCE-E1C80C325035}" type="pres">
      <dgm:prSet presAssocID="{D137F044-DA2F-40E1-9ADB-E5D7779B778C}" presName="childShp" presStyleLbl="bgAccFollowNode1" presStyleIdx="1" presStyleCnt="2">
        <dgm:presLayoutVars>
          <dgm:bulletEnabled val="1"/>
        </dgm:presLayoutVars>
      </dgm:prSet>
      <dgm:spPr/>
    </dgm:pt>
  </dgm:ptLst>
  <dgm:cxnLst>
    <dgm:cxn modelId="{6E902722-7DD8-4360-9715-551F9D63641C}" srcId="{D137F044-DA2F-40E1-9ADB-E5D7779B778C}" destId="{32662B0F-7A7C-4B10-85CA-A58EE22A84CD}" srcOrd="0" destOrd="0" parTransId="{C50CDD4F-1DD0-4CD9-8DF8-773C414FAE3F}" sibTransId="{A4D56EA3-9EB5-4E68-97B3-55C23F3CCB9F}"/>
    <dgm:cxn modelId="{DAF44736-3D02-4FD2-A0C6-1D6E37036B10}" type="presOf" srcId="{9DE45D57-B921-435C-B582-054FF117B712}" destId="{B0175EEB-DD7C-4260-8C4F-A7200DE073E2}" srcOrd="0" destOrd="0" presId="urn:microsoft.com/office/officeart/2005/8/layout/vList6"/>
    <dgm:cxn modelId="{BCFAD760-5720-4B6A-B9A1-B63F09E995E9}" type="presOf" srcId="{32662B0F-7A7C-4B10-85CA-A58EE22A84CD}" destId="{BF0F1017-2B72-429A-8DCE-E1C80C325035}" srcOrd="0" destOrd="0" presId="urn:microsoft.com/office/officeart/2005/8/layout/vList6"/>
    <dgm:cxn modelId="{DE2CD142-94F6-4AD3-A1E5-59B50502E159}" srcId="{9DE45D57-B921-435C-B582-054FF117B712}" destId="{54777D2C-136F-4A02-9EF9-FEDD21C0359E}" srcOrd="1" destOrd="0" parTransId="{9FBADE09-2677-4E14-98EB-09190F6BE866}" sibTransId="{68BC745F-E87F-41A9-B0FC-1F07F75F2FDE}"/>
    <dgm:cxn modelId="{B71D0E50-C853-4F44-8ADC-CED37E7341D7}" type="presOf" srcId="{54777D2C-136F-4A02-9EF9-FEDD21C0359E}" destId="{1F7A2FCC-478C-4679-A49D-FA0E6B8C92CB}" srcOrd="0" destOrd="1" presId="urn:microsoft.com/office/officeart/2005/8/layout/vList6"/>
    <dgm:cxn modelId="{97F3DF75-6ED6-4B26-8014-1AED5F7DBF37}" type="presOf" srcId="{672F5738-529A-4565-AD34-51EF62B95D08}" destId="{BF0F1017-2B72-429A-8DCE-E1C80C325035}" srcOrd="0" destOrd="1" presId="urn:microsoft.com/office/officeart/2005/8/layout/vList6"/>
    <dgm:cxn modelId="{8ECA268D-D8EF-43ED-A3C2-F382F460AE74}" srcId="{D137F044-DA2F-40E1-9ADB-E5D7779B778C}" destId="{672F5738-529A-4565-AD34-51EF62B95D08}" srcOrd="1" destOrd="0" parTransId="{BE45AC1C-68D8-4A35-8397-D533A7C12F37}" sibTransId="{C2E90322-D9A4-482E-854F-AF4905BD9009}"/>
    <dgm:cxn modelId="{F6056DA1-5325-4B0A-91A1-8B0578DF4BD5}" srcId="{9DE45D57-B921-435C-B582-054FF117B712}" destId="{7681EB83-7566-4BA2-8A20-69FF9BE22048}" srcOrd="0" destOrd="0" parTransId="{1B3690B3-5F3C-4285-A8D6-454799598AAA}" sibTransId="{3332532C-8A5D-40EB-9B20-A46700CB0800}"/>
    <dgm:cxn modelId="{2DFEC7A1-1B12-4C8C-B97B-59866EB8D7C1}" type="presOf" srcId="{7681EB83-7566-4BA2-8A20-69FF9BE22048}" destId="{1F7A2FCC-478C-4679-A49D-FA0E6B8C92CB}" srcOrd="0" destOrd="0" presId="urn:microsoft.com/office/officeart/2005/8/layout/vList6"/>
    <dgm:cxn modelId="{6A3918AA-A59A-4BAA-9DF0-615BC8F51772}" type="presOf" srcId="{18631262-673F-436F-9811-EBD8C5B596BD}" destId="{5A1EA486-4990-459D-9575-31E80303E7B2}" srcOrd="0" destOrd="0" presId="urn:microsoft.com/office/officeart/2005/8/layout/vList6"/>
    <dgm:cxn modelId="{D5C9DCD1-807B-4CD1-A1D7-36D143BF66A0}" type="presOf" srcId="{D137F044-DA2F-40E1-9ADB-E5D7779B778C}" destId="{57B32683-11FA-4E8C-8462-17F706F60C77}" srcOrd="0" destOrd="0" presId="urn:microsoft.com/office/officeart/2005/8/layout/vList6"/>
    <dgm:cxn modelId="{A8C7D1EC-A3A6-49FC-BED3-BFD5A545243F}" srcId="{18631262-673F-436F-9811-EBD8C5B596BD}" destId="{9DE45D57-B921-435C-B582-054FF117B712}" srcOrd="0" destOrd="0" parTransId="{338B48B7-AC17-4522-8B99-4671360988D2}" sibTransId="{24E977B6-1B0B-43E2-9C29-79E31E54BCD5}"/>
    <dgm:cxn modelId="{DF4A43FE-CD34-4A69-B0E0-8BC4E780726B}" srcId="{18631262-673F-436F-9811-EBD8C5B596BD}" destId="{D137F044-DA2F-40E1-9ADB-E5D7779B778C}" srcOrd="1" destOrd="0" parTransId="{603BCFF3-359C-4D15-B517-AAFC2972BECB}" sibTransId="{7AF34682-0DD5-4A13-A257-1D8533BA19CC}"/>
    <dgm:cxn modelId="{66BA6BD7-923F-4482-9B0C-6D96F0B3E02E}" type="presParOf" srcId="{5A1EA486-4990-459D-9575-31E80303E7B2}" destId="{FB5C66F8-3056-4482-BF0D-7F6078362C44}" srcOrd="0" destOrd="0" presId="urn:microsoft.com/office/officeart/2005/8/layout/vList6"/>
    <dgm:cxn modelId="{FB8392CF-AADD-40C8-940C-6A6ED1DCA143}" type="presParOf" srcId="{FB5C66F8-3056-4482-BF0D-7F6078362C44}" destId="{B0175EEB-DD7C-4260-8C4F-A7200DE073E2}" srcOrd="0" destOrd="0" presId="urn:microsoft.com/office/officeart/2005/8/layout/vList6"/>
    <dgm:cxn modelId="{580F8DA0-8AAB-4490-A173-09D8BAC02C18}" type="presParOf" srcId="{FB5C66F8-3056-4482-BF0D-7F6078362C44}" destId="{1F7A2FCC-478C-4679-A49D-FA0E6B8C92CB}" srcOrd="1" destOrd="0" presId="urn:microsoft.com/office/officeart/2005/8/layout/vList6"/>
    <dgm:cxn modelId="{A0AECC6F-6A55-42AA-A96A-BF0E8AC4339F}" type="presParOf" srcId="{5A1EA486-4990-459D-9575-31E80303E7B2}" destId="{4EF39EB2-4CAD-4872-B514-F7F066FB4612}" srcOrd="1" destOrd="0" presId="urn:microsoft.com/office/officeart/2005/8/layout/vList6"/>
    <dgm:cxn modelId="{E365ABA0-BF58-4D5D-8566-5BC36A1706B0}" type="presParOf" srcId="{5A1EA486-4990-459D-9575-31E80303E7B2}" destId="{8D837CE0-0686-4926-BF84-51777BBFBD72}" srcOrd="2" destOrd="0" presId="urn:microsoft.com/office/officeart/2005/8/layout/vList6"/>
    <dgm:cxn modelId="{1FD7EB18-B332-4770-BE64-04145A5FD142}" type="presParOf" srcId="{8D837CE0-0686-4926-BF84-51777BBFBD72}" destId="{57B32683-11FA-4E8C-8462-17F706F60C77}" srcOrd="0" destOrd="0" presId="urn:microsoft.com/office/officeart/2005/8/layout/vList6"/>
    <dgm:cxn modelId="{BB604736-306B-4355-8322-F95FE93D8971}" type="presParOf" srcId="{8D837CE0-0686-4926-BF84-51777BBFBD72}" destId="{BF0F1017-2B72-429A-8DCE-E1C80C32503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718EC3-6DE2-4966-942C-CF49C040C67E}"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n-US"/>
        </a:p>
      </dgm:t>
    </dgm:pt>
    <dgm:pt modelId="{DE1954D2-FE5F-46E3-BB76-DB0AD23BA06A}">
      <dgm:prSet/>
      <dgm:spPr/>
      <dgm:t>
        <a:bodyPr/>
        <a:lstStyle/>
        <a:p>
          <a:r>
            <a:rPr lang="fr-FR" dirty="0"/>
            <a:t>Train/test split (80/20)</a:t>
          </a:r>
          <a:endParaRPr lang="en-US" dirty="0"/>
        </a:p>
      </dgm:t>
    </dgm:pt>
    <dgm:pt modelId="{8BFBC42B-C71F-4146-9240-3AC52BCDD96C}" type="parTrans" cxnId="{28429A5B-FAA7-44F9-89FC-8C3DAFF4AE60}">
      <dgm:prSet/>
      <dgm:spPr/>
      <dgm:t>
        <a:bodyPr/>
        <a:lstStyle/>
        <a:p>
          <a:endParaRPr lang="en-US"/>
        </a:p>
      </dgm:t>
    </dgm:pt>
    <dgm:pt modelId="{CDF04D2A-3DC4-489A-87DC-EA9537E00F28}" type="sibTrans" cxnId="{28429A5B-FAA7-44F9-89FC-8C3DAFF4AE60}">
      <dgm:prSet/>
      <dgm:spPr/>
      <dgm:t>
        <a:bodyPr/>
        <a:lstStyle/>
        <a:p>
          <a:endParaRPr lang="en-US"/>
        </a:p>
      </dgm:t>
    </dgm:pt>
    <dgm:pt modelId="{1AD257C3-99F8-4B29-A131-E0BAA53D7172}">
      <dgm:prSet/>
      <dgm:spPr/>
      <dgm:t>
        <a:bodyPr/>
        <a:lstStyle/>
        <a:p>
          <a:r>
            <a:rPr lang="fr-FR" dirty="0" err="1"/>
            <a:t>Preprocessing</a:t>
          </a:r>
          <a:r>
            <a:rPr lang="fr-FR" dirty="0"/>
            <a:t> </a:t>
          </a:r>
          <a:endParaRPr lang="en-US" dirty="0"/>
        </a:p>
      </dgm:t>
    </dgm:pt>
    <dgm:pt modelId="{055C4587-F6EA-47C1-AA12-FE927D809921}" type="parTrans" cxnId="{5B5D4EE7-FA33-482E-B306-3982C93FFE8B}">
      <dgm:prSet/>
      <dgm:spPr/>
      <dgm:t>
        <a:bodyPr/>
        <a:lstStyle/>
        <a:p>
          <a:endParaRPr lang="en-US"/>
        </a:p>
      </dgm:t>
    </dgm:pt>
    <dgm:pt modelId="{2479EFFE-3A3F-4C2A-AD3D-14708046A75D}" type="sibTrans" cxnId="{5B5D4EE7-FA33-482E-B306-3982C93FFE8B}">
      <dgm:prSet/>
      <dgm:spPr/>
      <dgm:t>
        <a:bodyPr/>
        <a:lstStyle/>
        <a:p>
          <a:endParaRPr lang="en-US"/>
        </a:p>
      </dgm:t>
    </dgm:pt>
    <dgm:pt modelId="{B687E2C0-F63E-4554-AB97-B6E393413025}">
      <dgm:prSet/>
      <dgm:spPr/>
      <dgm:t>
        <a:bodyPr/>
        <a:lstStyle/>
        <a:p>
          <a:r>
            <a:rPr lang="fr-FR" dirty="0"/>
            <a:t>Recherche randomisée d’</a:t>
          </a:r>
          <a:r>
            <a:rPr lang="fr-FR" dirty="0" err="1"/>
            <a:t>hyperparams</a:t>
          </a:r>
          <a:endParaRPr lang="en-US" dirty="0"/>
        </a:p>
      </dgm:t>
    </dgm:pt>
    <dgm:pt modelId="{DABFD1BD-CE85-410A-ADE0-98311B984456}" type="parTrans" cxnId="{C71E746E-ADD7-44A8-B95D-5643D62454FE}">
      <dgm:prSet/>
      <dgm:spPr/>
      <dgm:t>
        <a:bodyPr/>
        <a:lstStyle/>
        <a:p>
          <a:endParaRPr lang="en-US"/>
        </a:p>
      </dgm:t>
    </dgm:pt>
    <dgm:pt modelId="{B8F20E3E-D503-4CC6-9066-35CAA671ACFF}" type="sibTrans" cxnId="{C71E746E-ADD7-44A8-B95D-5643D62454FE}">
      <dgm:prSet/>
      <dgm:spPr/>
      <dgm:t>
        <a:bodyPr/>
        <a:lstStyle/>
        <a:p>
          <a:endParaRPr lang="en-US"/>
        </a:p>
      </dgm:t>
    </dgm:pt>
    <dgm:pt modelId="{6DAC803F-0E45-42BC-9979-07A8EB682149}" type="pres">
      <dgm:prSet presAssocID="{39718EC3-6DE2-4966-942C-CF49C040C67E}" presName="rootnode" presStyleCnt="0">
        <dgm:presLayoutVars>
          <dgm:chMax/>
          <dgm:chPref/>
          <dgm:dir/>
          <dgm:animLvl val="lvl"/>
        </dgm:presLayoutVars>
      </dgm:prSet>
      <dgm:spPr/>
    </dgm:pt>
    <dgm:pt modelId="{C635CBAA-7103-49BD-8CC1-58CC63AE6547}" type="pres">
      <dgm:prSet presAssocID="{DE1954D2-FE5F-46E3-BB76-DB0AD23BA06A}" presName="composite" presStyleCnt="0"/>
      <dgm:spPr/>
    </dgm:pt>
    <dgm:pt modelId="{934BDB13-8AE6-4F63-BFAF-8CEC844A69A5}" type="pres">
      <dgm:prSet presAssocID="{DE1954D2-FE5F-46E3-BB76-DB0AD23BA06A}" presName="LShape" presStyleLbl="alignNode1" presStyleIdx="0" presStyleCnt="5"/>
      <dgm:spPr/>
    </dgm:pt>
    <dgm:pt modelId="{CB8C09E4-0D57-47C5-BE04-7D3A465C8A7E}" type="pres">
      <dgm:prSet presAssocID="{DE1954D2-FE5F-46E3-BB76-DB0AD23BA06A}" presName="ParentText" presStyleLbl="revTx" presStyleIdx="0" presStyleCnt="3">
        <dgm:presLayoutVars>
          <dgm:chMax val="0"/>
          <dgm:chPref val="0"/>
          <dgm:bulletEnabled val="1"/>
        </dgm:presLayoutVars>
      </dgm:prSet>
      <dgm:spPr/>
    </dgm:pt>
    <dgm:pt modelId="{6BB86AA1-B4ED-4683-B352-4F56EBF88DFD}" type="pres">
      <dgm:prSet presAssocID="{DE1954D2-FE5F-46E3-BB76-DB0AD23BA06A}" presName="Triangle" presStyleLbl="alignNode1" presStyleIdx="1" presStyleCnt="5"/>
      <dgm:spPr/>
    </dgm:pt>
    <dgm:pt modelId="{2A774065-05DB-4CCF-85A5-3B6486A321BA}" type="pres">
      <dgm:prSet presAssocID="{CDF04D2A-3DC4-489A-87DC-EA9537E00F28}" presName="sibTrans" presStyleCnt="0"/>
      <dgm:spPr/>
    </dgm:pt>
    <dgm:pt modelId="{FD3592A1-90D7-48F5-9405-7C68800A20FA}" type="pres">
      <dgm:prSet presAssocID="{CDF04D2A-3DC4-489A-87DC-EA9537E00F28}" presName="space" presStyleCnt="0"/>
      <dgm:spPr/>
    </dgm:pt>
    <dgm:pt modelId="{732B61A0-4320-4ABC-B98B-BE6EFE60AF50}" type="pres">
      <dgm:prSet presAssocID="{1AD257C3-99F8-4B29-A131-E0BAA53D7172}" presName="composite" presStyleCnt="0"/>
      <dgm:spPr/>
    </dgm:pt>
    <dgm:pt modelId="{AD20C306-49F6-461C-8E17-0925BF1B2A17}" type="pres">
      <dgm:prSet presAssocID="{1AD257C3-99F8-4B29-A131-E0BAA53D7172}" presName="LShape" presStyleLbl="alignNode1" presStyleIdx="2" presStyleCnt="5"/>
      <dgm:spPr/>
    </dgm:pt>
    <dgm:pt modelId="{8E95CF6D-84F4-4169-A199-D635AD2CEF73}" type="pres">
      <dgm:prSet presAssocID="{1AD257C3-99F8-4B29-A131-E0BAA53D7172}" presName="ParentText" presStyleLbl="revTx" presStyleIdx="1" presStyleCnt="3">
        <dgm:presLayoutVars>
          <dgm:chMax val="0"/>
          <dgm:chPref val="0"/>
          <dgm:bulletEnabled val="1"/>
        </dgm:presLayoutVars>
      </dgm:prSet>
      <dgm:spPr/>
    </dgm:pt>
    <dgm:pt modelId="{43086B5B-AA33-462D-A29A-9DBCDF936B50}" type="pres">
      <dgm:prSet presAssocID="{1AD257C3-99F8-4B29-A131-E0BAA53D7172}" presName="Triangle" presStyleLbl="alignNode1" presStyleIdx="3" presStyleCnt="5"/>
      <dgm:spPr/>
    </dgm:pt>
    <dgm:pt modelId="{4CD19432-8BC3-42FC-A1D4-9801755E7C7E}" type="pres">
      <dgm:prSet presAssocID="{2479EFFE-3A3F-4C2A-AD3D-14708046A75D}" presName="sibTrans" presStyleCnt="0"/>
      <dgm:spPr/>
    </dgm:pt>
    <dgm:pt modelId="{8BFBEC62-0153-449F-9944-B5E6F157A375}" type="pres">
      <dgm:prSet presAssocID="{2479EFFE-3A3F-4C2A-AD3D-14708046A75D}" presName="space" presStyleCnt="0"/>
      <dgm:spPr/>
    </dgm:pt>
    <dgm:pt modelId="{F74B7CD1-386E-4C30-97E0-CE03E081E929}" type="pres">
      <dgm:prSet presAssocID="{B687E2C0-F63E-4554-AB97-B6E393413025}" presName="composite" presStyleCnt="0"/>
      <dgm:spPr/>
    </dgm:pt>
    <dgm:pt modelId="{D06DD423-5284-4D05-BDCB-42836FC7BC90}" type="pres">
      <dgm:prSet presAssocID="{B687E2C0-F63E-4554-AB97-B6E393413025}" presName="LShape" presStyleLbl="alignNode1" presStyleIdx="4" presStyleCnt="5"/>
      <dgm:spPr/>
    </dgm:pt>
    <dgm:pt modelId="{3707C92A-6DDF-4C24-BB97-839F8C98E9C2}" type="pres">
      <dgm:prSet presAssocID="{B687E2C0-F63E-4554-AB97-B6E393413025}" presName="ParentText" presStyleLbl="revTx" presStyleIdx="2" presStyleCnt="3">
        <dgm:presLayoutVars>
          <dgm:chMax val="0"/>
          <dgm:chPref val="0"/>
          <dgm:bulletEnabled val="1"/>
        </dgm:presLayoutVars>
      </dgm:prSet>
      <dgm:spPr/>
    </dgm:pt>
  </dgm:ptLst>
  <dgm:cxnLst>
    <dgm:cxn modelId="{2996973A-2810-45E8-93DD-C7EBB93C12C1}" type="presOf" srcId="{1AD257C3-99F8-4B29-A131-E0BAA53D7172}" destId="{8E95CF6D-84F4-4169-A199-D635AD2CEF73}" srcOrd="0" destOrd="0" presId="urn:microsoft.com/office/officeart/2009/3/layout/StepUpProcess"/>
    <dgm:cxn modelId="{28429A5B-FAA7-44F9-89FC-8C3DAFF4AE60}" srcId="{39718EC3-6DE2-4966-942C-CF49C040C67E}" destId="{DE1954D2-FE5F-46E3-BB76-DB0AD23BA06A}" srcOrd="0" destOrd="0" parTransId="{8BFBC42B-C71F-4146-9240-3AC52BCDD96C}" sibTransId="{CDF04D2A-3DC4-489A-87DC-EA9537E00F28}"/>
    <dgm:cxn modelId="{19C1E066-51DF-4990-BC3D-45468E6C8613}" type="presOf" srcId="{B687E2C0-F63E-4554-AB97-B6E393413025}" destId="{3707C92A-6DDF-4C24-BB97-839F8C98E9C2}" srcOrd="0" destOrd="0" presId="urn:microsoft.com/office/officeart/2009/3/layout/StepUpProcess"/>
    <dgm:cxn modelId="{C71E746E-ADD7-44A8-B95D-5643D62454FE}" srcId="{39718EC3-6DE2-4966-942C-CF49C040C67E}" destId="{B687E2C0-F63E-4554-AB97-B6E393413025}" srcOrd="2" destOrd="0" parTransId="{DABFD1BD-CE85-410A-ADE0-98311B984456}" sibTransId="{B8F20E3E-D503-4CC6-9066-35CAA671ACFF}"/>
    <dgm:cxn modelId="{295A02DA-23C3-4642-A214-6C247FDF8F0D}" type="presOf" srcId="{39718EC3-6DE2-4966-942C-CF49C040C67E}" destId="{6DAC803F-0E45-42BC-9979-07A8EB682149}" srcOrd="0" destOrd="0" presId="urn:microsoft.com/office/officeart/2009/3/layout/StepUpProcess"/>
    <dgm:cxn modelId="{2660F6E3-40D8-473C-9ECD-2DB5CF4F9A34}" type="presOf" srcId="{DE1954D2-FE5F-46E3-BB76-DB0AD23BA06A}" destId="{CB8C09E4-0D57-47C5-BE04-7D3A465C8A7E}" srcOrd="0" destOrd="0" presId="urn:microsoft.com/office/officeart/2009/3/layout/StepUpProcess"/>
    <dgm:cxn modelId="{5B5D4EE7-FA33-482E-B306-3982C93FFE8B}" srcId="{39718EC3-6DE2-4966-942C-CF49C040C67E}" destId="{1AD257C3-99F8-4B29-A131-E0BAA53D7172}" srcOrd="1" destOrd="0" parTransId="{055C4587-F6EA-47C1-AA12-FE927D809921}" sibTransId="{2479EFFE-3A3F-4C2A-AD3D-14708046A75D}"/>
    <dgm:cxn modelId="{3E6B5EB7-BE80-4BBB-AAE5-35EC484F5A98}" type="presParOf" srcId="{6DAC803F-0E45-42BC-9979-07A8EB682149}" destId="{C635CBAA-7103-49BD-8CC1-58CC63AE6547}" srcOrd="0" destOrd="0" presId="urn:microsoft.com/office/officeart/2009/3/layout/StepUpProcess"/>
    <dgm:cxn modelId="{F2FD6933-AC42-4284-82B4-4916C85D520C}" type="presParOf" srcId="{C635CBAA-7103-49BD-8CC1-58CC63AE6547}" destId="{934BDB13-8AE6-4F63-BFAF-8CEC844A69A5}" srcOrd="0" destOrd="0" presId="urn:microsoft.com/office/officeart/2009/3/layout/StepUpProcess"/>
    <dgm:cxn modelId="{12231663-8D9E-4995-9A3C-92A98A358D33}" type="presParOf" srcId="{C635CBAA-7103-49BD-8CC1-58CC63AE6547}" destId="{CB8C09E4-0D57-47C5-BE04-7D3A465C8A7E}" srcOrd="1" destOrd="0" presId="urn:microsoft.com/office/officeart/2009/3/layout/StepUpProcess"/>
    <dgm:cxn modelId="{752A5F33-797C-4BCA-9FB9-5D8AF0E40FDB}" type="presParOf" srcId="{C635CBAA-7103-49BD-8CC1-58CC63AE6547}" destId="{6BB86AA1-B4ED-4683-B352-4F56EBF88DFD}" srcOrd="2" destOrd="0" presId="urn:microsoft.com/office/officeart/2009/3/layout/StepUpProcess"/>
    <dgm:cxn modelId="{B5D5B944-3E94-4719-BB54-630D80320E2C}" type="presParOf" srcId="{6DAC803F-0E45-42BC-9979-07A8EB682149}" destId="{2A774065-05DB-4CCF-85A5-3B6486A321BA}" srcOrd="1" destOrd="0" presId="urn:microsoft.com/office/officeart/2009/3/layout/StepUpProcess"/>
    <dgm:cxn modelId="{894BFE18-04F7-40C7-B6CF-B8458D952F69}" type="presParOf" srcId="{2A774065-05DB-4CCF-85A5-3B6486A321BA}" destId="{FD3592A1-90D7-48F5-9405-7C68800A20FA}" srcOrd="0" destOrd="0" presId="urn:microsoft.com/office/officeart/2009/3/layout/StepUpProcess"/>
    <dgm:cxn modelId="{A1A2EE4B-2060-4BB3-9160-A98BA2AF96DA}" type="presParOf" srcId="{6DAC803F-0E45-42BC-9979-07A8EB682149}" destId="{732B61A0-4320-4ABC-B98B-BE6EFE60AF50}" srcOrd="2" destOrd="0" presId="urn:microsoft.com/office/officeart/2009/3/layout/StepUpProcess"/>
    <dgm:cxn modelId="{309C8BE8-BF3F-47D0-9960-23C10E7F5733}" type="presParOf" srcId="{732B61A0-4320-4ABC-B98B-BE6EFE60AF50}" destId="{AD20C306-49F6-461C-8E17-0925BF1B2A17}" srcOrd="0" destOrd="0" presId="urn:microsoft.com/office/officeart/2009/3/layout/StepUpProcess"/>
    <dgm:cxn modelId="{DEF21EC1-FD18-4D37-8D42-841151DE4975}" type="presParOf" srcId="{732B61A0-4320-4ABC-B98B-BE6EFE60AF50}" destId="{8E95CF6D-84F4-4169-A199-D635AD2CEF73}" srcOrd="1" destOrd="0" presId="urn:microsoft.com/office/officeart/2009/3/layout/StepUpProcess"/>
    <dgm:cxn modelId="{13F2D8C6-1D69-4632-85B4-73DEB051C9D0}" type="presParOf" srcId="{732B61A0-4320-4ABC-B98B-BE6EFE60AF50}" destId="{43086B5B-AA33-462D-A29A-9DBCDF936B50}" srcOrd="2" destOrd="0" presId="urn:microsoft.com/office/officeart/2009/3/layout/StepUpProcess"/>
    <dgm:cxn modelId="{BA31282B-AFC3-4BFE-B822-DE72991E6935}" type="presParOf" srcId="{6DAC803F-0E45-42BC-9979-07A8EB682149}" destId="{4CD19432-8BC3-42FC-A1D4-9801755E7C7E}" srcOrd="3" destOrd="0" presId="urn:microsoft.com/office/officeart/2009/3/layout/StepUpProcess"/>
    <dgm:cxn modelId="{CBF7B226-8680-4545-AEF5-F00AFDF980C9}" type="presParOf" srcId="{4CD19432-8BC3-42FC-A1D4-9801755E7C7E}" destId="{8BFBEC62-0153-449F-9944-B5E6F157A375}" srcOrd="0" destOrd="0" presId="urn:microsoft.com/office/officeart/2009/3/layout/StepUpProcess"/>
    <dgm:cxn modelId="{19F0B00D-616B-4AAB-B5BE-1CB1029D48C2}" type="presParOf" srcId="{6DAC803F-0E45-42BC-9979-07A8EB682149}" destId="{F74B7CD1-386E-4C30-97E0-CE03E081E929}" srcOrd="4" destOrd="0" presId="urn:microsoft.com/office/officeart/2009/3/layout/StepUpProcess"/>
    <dgm:cxn modelId="{E7524D72-8EE7-4CE1-AEBF-EAA971E29932}" type="presParOf" srcId="{F74B7CD1-386E-4C30-97E0-CE03E081E929}" destId="{D06DD423-5284-4D05-BDCB-42836FC7BC90}" srcOrd="0" destOrd="0" presId="urn:microsoft.com/office/officeart/2009/3/layout/StepUpProcess"/>
    <dgm:cxn modelId="{909B74C2-EE0C-49C7-BA86-4E42EB95A923}" type="presParOf" srcId="{F74B7CD1-386E-4C30-97E0-CE03E081E929}" destId="{3707C92A-6DDF-4C24-BB97-839F8C98E9C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E3BA5C-99F5-48AA-A98F-BFF5CBE7FDC5}" type="doc">
      <dgm:prSet loTypeId="urn:microsoft.com/office/officeart/2005/8/layout/hierarchy4" loCatId="relationship" qsTypeId="urn:microsoft.com/office/officeart/2005/8/quickstyle/simple1" qsCatId="simple" csTypeId="urn:microsoft.com/office/officeart/2005/8/colors/accent1_1" csCatId="accent1" phldr="1"/>
      <dgm:spPr/>
      <dgm:t>
        <a:bodyPr/>
        <a:lstStyle/>
        <a:p>
          <a:endParaRPr lang="fr-FR"/>
        </a:p>
      </dgm:t>
    </dgm:pt>
    <dgm:pt modelId="{6CB3E894-37C4-4797-84FF-F8FB1F43E169}">
      <dgm:prSet phldrT="[Texte]"/>
      <dgm:spPr/>
      <dgm:t>
        <a:bodyPr/>
        <a:lstStyle/>
        <a:p>
          <a:r>
            <a:rPr lang="fr-FR" dirty="0" err="1"/>
            <a:t>Numeric</a:t>
          </a:r>
          <a:r>
            <a:rPr lang="fr-FR" dirty="0"/>
            <a:t> transformer</a:t>
          </a:r>
        </a:p>
      </dgm:t>
    </dgm:pt>
    <dgm:pt modelId="{9E3EA818-AC51-491B-86E1-D2DDC4E9CE25}" type="parTrans" cxnId="{668ECD8E-45F3-45CD-B3DF-7C07057DF465}">
      <dgm:prSet/>
      <dgm:spPr/>
      <dgm:t>
        <a:bodyPr/>
        <a:lstStyle/>
        <a:p>
          <a:endParaRPr lang="fr-FR"/>
        </a:p>
      </dgm:t>
    </dgm:pt>
    <dgm:pt modelId="{287243A9-F47C-4D8A-B657-C8BED53CBC89}" type="sibTrans" cxnId="{668ECD8E-45F3-45CD-B3DF-7C07057DF465}">
      <dgm:prSet/>
      <dgm:spPr/>
      <dgm:t>
        <a:bodyPr/>
        <a:lstStyle/>
        <a:p>
          <a:endParaRPr lang="fr-FR"/>
        </a:p>
      </dgm:t>
    </dgm:pt>
    <dgm:pt modelId="{F963F8CA-D93B-4C51-BD9C-9497555FD06F}">
      <dgm:prSet phldrT="[Texte]"/>
      <dgm:spPr/>
      <dgm:t>
        <a:bodyPr/>
        <a:lstStyle/>
        <a:p>
          <a:r>
            <a:rPr lang="fr-FR" dirty="0" err="1"/>
            <a:t>onehotencoder</a:t>
          </a:r>
          <a:endParaRPr lang="fr-FR" dirty="0"/>
        </a:p>
      </dgm:t>
    </dgm:pt>
    <dgm:pt modelId="{6DC0ED2E-49F3-45BB-8F5E-F0D9EB197726}" type="parTrans" cxnId="{6931492C-67D3-4705-8304-119FE67D1908}">
      <dgm:prSet/>
      <dgm:spPr/>
      <dgm:t>
        <a:bodyPr/>
        <a:lstStyle/>
        <a:p>
          <a:endParaRPr lang="fr-FR"/>
        </a:p>
      </dgm:t>
    </dgm:pt>
    <dgm:pt modelId="{170A705C-F007-49B3-B046-086FAA1A0825}" type="sibTrans" cxnId="{6931492C-67D3-4705-8304-119FE67D1908}">
      <dgm:prSet/>
      <dgm:spPr/>
      <dgm:t>
        <a:bodyPr/>
        <a:lstStyle/>
        <a:p>
          <a:endParaRPr lang="fr-FR"/>
        </a:p>
      </dgm:t>
    </dgm:pt>
    <dgm:pt modelId="{8002DF8C-8100-4AD1-86C4-5D066424D910}">
      <dgm:prSet phldrT="[Texte]"/>
      <dgm:spPr/>
      <dgm:t>
        <a:bodyPr/>
        <a:lstStyle/>
        <a:p>
          <a:r>
            <a:rPr lang="fr-FR" dirty="0"/>
            <a:t>Simple imputer </a:t>
          </a:r>
        </a:p>
      </dgm:t>
    </dgm:pt>
    <dgm:pt modelId="{48462BF5-F6C8-477B-8B0A-057F5B0AC8C8}" type="parTrans" cxnId="{5C1C4F2C-878D-497C-BB96-03FBF5C2541E}">
      <dgm:prSet/>
      <dgm:spPr/>
      <dgm:t>
        <a:bodyPr/>
        <a:lstStyle/>
        <a:p>
          <a:endParaRPr lang="fr-FR"/>
        </a:p>
      </dgm:t>
    </dgm:pt>
    <dgm:pt modelId="{F5EBF589-4C50-4482-B026-FB50DBFAA0FE}" type="sibTrans" cxnId="{5C1C4F2C-878D-497C-BB96-03FBF5C2541E}">
      <dgm:prSet/>
      <dgm:spPr/>
      <dgm:t>
        <a:bodyPr/>
        <a:lstStyle/>
        <a:p>
          <a:endParaRPr lang="fr-FR"/>
        </a:p>
      </dgm:t>
    </dgm:pt>
    <dgm:pt modelId="{8268261D-9579-46A7-BA9C-B5BF2ED68C6C}">
      <dgm:prSet phldrT="[Texte]"/>
      <dgm:spPr/>
      <dgm:t>
        <a:bodyPr/>
        <a:lstStyle/>
        <a:p>
          <a:r>
            <a:rPr lang="fr-FR" dirty="0"/>
            <a:t>Standard </a:t>
          </a:r>
          <a:r>
            <a:rPr lang="fr-FR" dirty="0" err="1"/>
            <a:t>scaler</a:t>
          </a:r>
          <a:endParaRPr lang="fr-FR" dirty="0"/>
        </a:p>
      </dgm:t>
    </dgm:pt>
    <dgm:pt modelId="{8798A67C-8F7A-423D-8A3C-0E43F9642889}" type="parTrans" cxnId="{6DF10A9F-FCDB-42F3-B79A-DE69D76A90CF}">
      <dgm:prSet/>
      <dgm:spPr/>
      <dgm:t>
        <a:bodyPr/>
        <a:lstStyle/>
        <a:p>
          <a:endParaRPr lang="fr-FR"/>
        </a:p>
      </dgm:t>
    </dgm:pt>
    <dgm:pt modelId="{7D962B80-51B8-4EF3-847A-58A5B013527C}" type="sibTrans" cxnId="{6DF10A9F-FCDB-42F3-B79A-DE69D76A90CF}">
      <dgm:prSet/>
      <dgm:spPr/>
      <dgm:t>
        <a:bodyPr/>
        <a:lstStyle/>
        <a:p>
          <a:endParaRPr lang="fr-FR"/>
        </a:p>
      </dgm:t>
    </dgm:pt>
    <dgm:pt modelId="{35735CDC-7893-40FE-9857-BE76FE9D95DA}">
      <dgm:prSet phldrT="[Texte]"/>
      <dgm:spPr/>
      <dgm:t>
        <a:bodyPr/>
        <a:lstStyle/>
        <a:p>
          <a:r>
            <a:rPr lang="fr-FR" dirty="0" err="1"/>
            <a:t>Categorical</a:t>
          </a:r>
          <a:r>
            <a:rPr lang="fr-FR" dirty="0"/>
            <a:t> transformer</a:t>
          </a:r>
        </a:p>
      </dgm:t>
    </dgm:pt>
    <dgm:pt modelId="{CBAC5D8D-2943-4F7C-B2BE-A5207B6E6EE6}" type="parTrans" cxnId="{ED40E063-8707-4DD4-A659-C187A58ABD32}">
      <dgm:prSet/>
      <dgm:spPr/>
      <dgm:t>
        <a:bodyPr/>
        <a:lstStyle/>
        <a:p>
          <a:endParaRPr lang="fr-FR"/>
        </a:p>
      </dgm:t>
    </dgm:pt>
    <dgm:pt modelId="{8A88AF9B-A923-453E-8A9B-49B0D526127E}" type="sibTrans" cxnId="{ED40E063-8707-4DD4-A659-C187A58ABD32}">
      <dgm:prSet/>
      <dgm:spPr/>
      <dgm:t>
        <a:bodyPr/>
        <a:lstStyle/>
        <a:p>
          <a:endParaRPr lang="fr-FR"/>
        </a:p>
      </dgm:t>
    </dgm:pt>
    <dgm:pt modelId="{63E44AD1-3255-4B11-86F5-5B0F3983E136}">
      <dgm:prSet phldrT="[Texte]"/>
      <dgm:spPr/>
      <dgm:t>
        <a:bodyPr/>
        <a:lstStyle/>
        <a:p>
          <a:r>
            <a:rPr lang="fr-FR" dirty="0" err="1"/>
            <a:t>Preprocessor</a:t>
          </a:r>
          <a:r>
            <a:rPr lang="fr-FR" dirty="0"/>
            <a:t> = </a:t>
          </a:r>
          <a:r>
            <a:rPr lang="fr-FR" dirty="0" err="1"/>
            <a:t>columntransformer</a:t>
          </a:r>
          <a:endParaRPr lang="fr-FR" dirty="0"/>
        </a:p>
      </dgm:t>
    </dgm:pt>
    <dgm:pt modelId="{19C2A48B-0EB3-4089-8F99-849613532A01}" type="parTrans" cxnId="{089EF545-87EE-46D7-ABD5-8C1425CA7EAD}">
      <dgm:prSet/>
      <dgm:spPr/>
      <dgm:t>
        <a:bodyPr/>
        <a:lstStyle/>
        <a:p>
          <a:endParaRPr lang="fr-FR"/>
        </a:p>
      </dgm:t>
    </dgm:pt>
    <dgm:pt modelId="{A51C263B-253F-40EE-88CA-E70D1710C4E8}" type="sibTrans" cxnId="{089EF545-87EE-46D7-ABD5-8C1425CA7EAD}">
      <dgm:prSet/>
      <dgm:spPr/>
      <dgm:t>
        <a:bodyPr/>
        <a:lstStyle/>
        <a:p>
          <a:endParaRPr lang="fr-FR"/>
        </a:p>
      </dgm:t>
    </dgm:pt>
    <dgm:pt modelId="{EC2B6F93-F006-41C8-A6B4-41368A85F182}">
      <dgm:prSet phldrT="[Texte]"/>
      <dgm:spPr/>
      <dgm:t>
        <a:bodyPr/>
        <a:lstStyle/>
        <a:p>
          <a:r>
            <a:rPr lang="fr-FR"/>
            <a:t>pipeline</a:t>
          </a:r>
          <a:endParaRPr lang="fr-FR" dirty="0"/>
        </a:p>
      </dgm:t>
    </dgm:pt>
    <dgm:pt modelId="{64E5D2B0-6AE0-4737-9255-E8DD747D7026}" type="parTrans" cxnId="{0F4E3541-2938-4E50-85A0-6E5CB2FE569E}">
      <dgm:prSet/>
      <dgm:spPr/>
      <dgm:t>
        <a:bodyPr/>
        <a:lstStyle/>
        <a:p>
          <a:endParaRPr lang="fr-FR"/>
        </a:p>
      </dgm:t>
    </dgm:pt>
    <dgm:pt modelId="{4F0D95A3-7A7C-4E0D-99DB-FBABDD99094F}" type="sibTrans" cxnId="{0F4E3541-2938-4E50-85A0-6E5CB2FE569E}">
      <dgm:prSet/>
      <dgm:spPr/>
      <dgm:t>
        <a:bodyPr/>
        <a:lstStyle/>
        <a:p>
          <a:endParaRPr lang="fr-FR"/>
        </a:p>
      </dgm:t>
    </dgm:pt>
    <dgm:pt modelId="{964C4CFC-1763-4476-8061-1518ECD4B5D1}" type="pres">
      <dgm:prSet presAssocID="{8DE3BA5C-99F5-48AA-A98F-BFF5CBE7FDC5}" presName="Name0" presStyleCnt="0">
        <dgm:presLayoutVars>
          <dgm:chPref val="1"/>
          <dgm:dir/>
          <dgm:animOne val="branch"/>
          <dgm:animLvl val="lvl"/>
          <dgm:resizeHandles/>
        </dgm:presLayoutVars>
      </dgm:prSet>
      <dgm:spPr/>
    </dgm:pt>
    <dgm:pt modelId="{7D316AA5-16D0-464C-A5E6-30B70D1D8F85}" type="pres">
      <dgm:prSet presAssocID="{63E44AD1-3255-4B11-86F5-5B0F3983E136}" presName="vertOne" presStyleCnt="0"/>
      <dgm:spPr/>
    </dgm:pt>
    <dgm:pt modelId="{79DCB876-FA94-4427-A563-EF862E082D07}" type="pres">
      <dgm:prSet presAssocID="{63E44AD1-3255-4B11-86F5-5B0F3983E136}" presName="txOne" presStyleLbl="node0" presStyleIdx="0" presStyleCnt="1">
        <dgm:presLayoutVars>
          <dgm:chPref val="3"/>
        </dgm:presLayoutVars>
      </dgm:prSet>
      <dgm:spPr/>
    </dgm:pt>
    <dgm:pt modelId="{C838C1BC-1075-4137-A7E7-ED2593F4A861}" type="pres">
      <dgm:prSet presAssocID="{63E44AD1-3255-4B11-86F5-5B0F3983E136}" presName="parTransOne" presStyleCnt="0"/>
      <dgm:spPr/>
    </dgm:pt>
    <dgm:pt modelId="{8BE01316-43E6-4200-A02A-8B2ACD95CBF5}" type="pres">
      <dgm:prSet presAssocID="{63E44AD1-3255-4B11-86F5-5B0F3983E136}" presName="horzOne" presStyleCnt="0"/>
      <dgm:spPr/>
    </dgm:pt>
    <dgm:pt modelId="{B7800C77-B2DE-49FD-836D-3DEC2596C720}" type="pres">
      <dgm:prSet presAssocID="{EC2B6F93-F006-41C8-A6B4-41368A85F182}" presName="vertTwo" presStyleCnt="0"/>
      <dgm:spPr/>
    </dgm:pt>
    <dgm:pt modelId="{4F4BC32F-AC15-414E-8F50-0F9F07436C70}" type="pres">
      <dgm:prSet presAssocID="{EC2B6F93-F006-41C8-A6B4-41368A85F182}" presName="txTwo" presStyleLbl="node2" presStyleIdx="0" presStyleCnt="2">
        <dgm:presLayoutVars>
          <dgm:chPref val="3"/>
        </dgm:presLayoutVars>
      </dgm:prSet>
      <dgm:spPr/>
    </dgm:pt>
    <dgm:pt modelId="{42141196-EC5B-452A-B61B-E6F0C4F02D73}" type="pres">
      <dgm:prSet presAssocID="{EC2B6F93-F006-41C8-A6B4-41368A85F182}" presName="parTransTwo" presStyleCnt="0"/>
      <dgm:spPr/>
    </dgm:pt>
    <dgm:pt modelId="{22BF3BA2-8D6C-4A8F-BA07-3C02FC3C8228}" type="pres">
      <dgm:prSet presAssocID="{EC2B6F93-F006-41C8-A6B4-41368A85F182}" presName="horzTwo" presStyleCnt="0"/>
      <dgm:spPr/>
    </dgm:pt>
    <dgm:pt modelId="{E31C7E17-3B18-4D82-A48F-8F43D5D90328}" type="pres">
      <dgm:prSet presAssocID="{6CB3E894-37C4-4797-84FF-F8FB1F43E169}" presName="vertThree" presStyleCnt="0"/>
      <dgm:spPr/>
    </dgm:pt>
    <dgm:pt modelId="{5D40EB15-0CC0-42C8-A04F-9E31E79F768B}" type="pres">
      <dgm:prSet presAssocID="{6CB3E894-37C4-4797-84FF-F8FB1F43E169}" presName="txThree" presStyleLbl="node3" presStyleIdx="0" presStyleCnt="2">
        <dgm:presLayoutVars>
          <dgm:chPref val="3"/>
        </dgm:presLayoutVars>
      </dgm:prSet>
      <dgm:spPr/>
    </dgm:pt>
    <dgm:pt modelId="{CC792197-3155-4D9F-AFB4-B5DA0B20C836}" type="pres">
      <dgm:prSet presAssocID="{6CB3E894-37C4-4797-84FF-F8FB1F43E169}" presName="parTransThree" presStyleCnt="0"/>
      <dgm:spPr/>
    </dgm:pt>
    <dgm:pt modelId="{FDFCF22A-CEE9-4224-B3A4-840EBB6276AB}" type="pres">
      <dgm:prSet presAssocID="{6CB3E894-37C4-4797-84FF-F8FB1F43E169}" presName="horzThree" presStyleCnt="0"/>
      <dgm:spPr/>
    </dgm:pt>
    <dgm:pt modelId="{08296AAE-7CD3-47F7-9C04-B19F8004D5F0}" type="pres">
      <dgm:prSet presAssocID="{8002DF8C-8100-4AD1-86C4-5D066424D910}" presName="vertFour" presStyleCnt="0">
        <dgm:presLayoutVars>
          <dgm:chPref val="3"/>
        </dgm:presLayoutVars>
      </dgm:prSet>
      <dgm:spPr/>
    </dgm:pt>
    <dgm:pt modelId="{F29114DD-FDCD-4C34-AFBB-83F538831A19}" type="pres">
      <dgm:prSet presAssocID="{8002DF8C-8100-4AD1-86C4-5D066424D910}" presName="txFour" presStyleLbl="node4" presStyleIdx="0" presStyleCnt="2">
        <dgm:presLayoutVars>
          <dgm:chPref val="3"/>
        </dgm:presLayoutVars>
      </dgm:prSet>
      <dgm:spPr/>
    </dgm:pt>
    <dgm:pt modelId="{DA2AD6C6-DC3D-4C8A-A271-AFA41BDCD59C}" type="pres">
      <dgm:prSet presAssocID="{8002DF8C-8100-4AD1-86C4-5D066424D910}" presName="horzFour" presStyleCnt="0"/>
      <dgm:spPr/>
    </dgm:pt>
    <dgm:pt modelId="{9FC535C7-8AA6-418C-911C-DBBA252A5AC1}" type="pres">
      <dgm:prSet presAssocID="{F5EBF589-4C50-4482-B026-FB50DBFAA0FE}" presName="sibSpaceFour" presStyleCnt="0"/>
      <dgm:spPr/>
    </dgm:pt>
    <dgm:pt modelId="{0028E511-BFF7-41A7-8C0D-A3020E92F8DA}" type="pres">
      <dgm:prSet presAssocID="{8268261D-9579-46A7-BA9C-B5BF2ED68C6C}" presName="vertFour" presStyleCnt="0">
        <dgm:presLayoutVars>
          <dgm:chPref val="3"/>
        </dgm:presLayoutVars>
      </dgm:prSet>
      <dgm:spPr/>
    </dgm:pt>
    <dgm:pt modelId="{601B5F7B-2CE8-43C7-B4B3-8027E4B0666B}" type="pres">
      <dgm:prSet presAssocID="{8268261D-9579-46A7-BA9C-B5BF2ED68C6C}" presName="txFour" presStyleLbl="node4" presStyleIdx="1" presStyleCnt="2">
        <dgm:presLayoutVars>
          <dgm:chPref val="3"/>
        </dgm:presLayoutVars>
      </dgm:prSet>
      <dgm:spPr/>
    </dgm:pt>
    <dgm:pt modelId="{C675009B-D11D-45E1-9B9B-F696A2A73728}" type="pres">
      <dgm:prSet presAssocID="{8268261D-9579-46A7-BA9C-B5BF2ED68C6C}" presName="horzFour" presStyleCnt="0"/>
      <dgm:spPr/>
    </dgm:pt>
    <dgm:pt modelId="{3B7171B7-E49C-4DF1-9F9A-06BF68F87EA7}" type="pres">
      <dgm:prSet presAssocID="{4F0D95A3-7A7C-4E0D-99DB-FBABDD99094F}" presName="sibSpaceTwo" presStyleCnt="0"/>
      <dgm:spPr/>
    </dgm:pt>
    <dgm:pt modelId="{C39F3056-89F0-43FE-95BC-776CD2C21DAF}" type="pres">
      <dgm:prSet presAssocID="{35735CDC-7893-40FE-9857-BE76FE9D95DA}" presName="vertTwo" presStyleCnt="0"/>
      <dgm:spPr/>
    </dgm:pt>
    <dgm:pt modelId="{83D47477-89A2-45E9-9D19-7625D4155C39}" type="pres">
      <dgm:prSet presAssocID="{35735CDC-7893-40FE-9857-BE76FE9D95DA}" presName="txTwo" presStyleLbl="node2" presStyleIdx="1" presStyleCnt="2">
        <dgm:presLayoutVars>
          <dgm:chPref val="3"/>
        </dgm:presLayoutVars>
      </dgm:prSet>
      <dgm:spPr/>
    </dgm:pt>
    <dgm:pt modelId="{ECDABBCD-B2C2-4A65-A6DB-541DF2F27B34}" type="pres">
      <dgm:prSet presAssocID="{35735CDC-7893-40FE-9857-BE76FE9D95DA}" presName="parTransTwo" presStyleCnt="0"/>
      <dgm:spPr/>
    </dgm:pt>
    <dgm:pt modelId="{EC6EB93B-231C-40C6-B8B9-AF8A2C728390}" type="pres">
      <dgm:prSet presAssocID="{35735CDC-7893-40FE-9857-BE76FE9D95DA}" presName="horzTwo" presStyleCnt="0"/>
      <dgm:spPr/>
    </dgm:pt>
    <dgm:pt modelId="{BACB5C47-B040-40D1-AE8C-DE067F018FE0}" type="pres">
      <dgm:prSet presAssocID="{F963F8CA-D93B-4C51-BD9C-9497555FD06F}" presName="vertThree" presStyleCnt="0"/>
      <dgm:spPr/>
    </dgm:pt>
    <dgm:pt modelId="{D6FBEA09-AE5C-4BD9-9511-163AC16E3DE1}" type="pres">
      <dgm:prSet presAssocID="{F963F8CA-D93B-4C51-BD9C-9497555FD06F}" presName="txThree" presStyleLbl="node3" presStyleIdx="1" presStyleCnt="2">
        <dgm:presLayoutVars>
          <dgm:chPref val="3"/>
        </dgm:presLayoutVars>
      </dgm:prSet>
      <dgm:spPr/>
    </dgm:pt>
    <dgm:pt modelId="{DB1B5863-F4ED-4CBB-A991-E2C5C2DFF2A4}" type="pres">
      <dgm:prSet presAssocID="{F963F8CA-D93B-4C51-BD9C-9497555FD06F}" presName="horzThree" presStyleCnt="0"/>
      <dgm:spPr/>
    </dgm:pt>
  </dgm:ptLst>
  <dgm:cxnLst>
    <dgm:cxn modelId="{9201BE0E-9848-4CB2-BF1C-2F1898EBF960}" type="presOf" srcId="{8DE3BA5C-99F5-48AA-A98F-BFF5CBE7FDC5}" destId="{964C4CFC-1763-4476-8061-1518ECD4B5D1}" srcOrd="0" destOrd="0" presId="urn:microsoft.com/office/officeart/2005/8/layout/hierarchy4"/>
    <dgm:cxn modelId="{6931492C-67D3-4705-8304-119FE67D1908}" srcId="{35735CDC-7893-40FE-9857-BE76FE9D95DA}" destId="{F963F8CA-D93B-4C51-BD9C-9497555FD06F}" srcOrd="0" destOrd="0" parTransId="{6DC0ED2E-49F3-45BB-8F5E-F0D9EB197726}" sibTransId="{170A705C-F007-49B3-B046-086FAA1A0825}"/>
    <dgm:cxn modelId="{5C1C4F2C-878D-497C-BB96-03FBF5C2541E}" srcId="{6CB3E894-37C4-4797-84FF-F8FB1F43E169}" destId="{8002DF8C-8100-4AD1-86C4-5D066424D910}" srcOrd="0" destOrd="0" parTransId="{48462BF5-F6C8-477B-8B0A-057F5B0AC8C8}" sibTransId="{F5EBF589-4C50-4482-B026-FB50DBFAA0FE}"/>
    <dgm:cxn modelId="{0F4E3541-2938-4E50-85A0-6E5CB2FE569E}" srcId="{63E44AD1-3255-4B11-86F5-5B0F3983E136}" destId="{EC2B6F93-F006-41C8-A6B4-41368A85F182}" srcOrd="0" destOrd="0" parTransId="{64E5D2B0-6AE0-4737-9255-E8DD747D7026}" sibTransId="{4F0D95A3-7A7C-4E0D-99DB-FBABDD99094F}"/>
    <dgm:cxn modelId="{ED40E063-8707-4DD4-A659-C187A58ABD32}" srcId="{63E44AD1-3255-4B11-86F5-5B0F3983E136}" destId="{35735CDC-7893-40FE-9857-BE76FE9D95DA}" srcOrd="1" destOrd="0" parTransId="{CBAC5D8D-2943-4F7C-B2BE-A5207B6E6EE6}" sibTransId="{8A88AF9B-A923-453E-8A9B-49B0D526127E}"/>
    <dgm:cxn modelId="{089EF545-87EE-46D7-ABD5-8C1425CA7EAD}" srcId="{8DE3BA5C-99F5-48AA-A98F-BFF5CBE7FDC5}" destId="{63E44AD1-3255-4B11-86F5-5B0F3983E136}" srcOrd="0" destOrd="0" parTransId="{19C2A48B-0EB3-4089-8F99-849613532A01}" sibTransId="{A51C263B-253F-40EE-88CA-E70D1710C4E8}"/>
    <dgm:cxn modelId="{668ECD8E-45F3-45CD-B3DF-7C07057DF465}" srcId="{EC2B6F93-F006-41C8-A6B4-41368A85F182}" destId="{6CB3E894-37C4-4797-84FF-F8FB1F43E169}" srcOrd="0" destOrd="0" parTransId="{9E3EA818-AC51-491B-86E1-D2DDC4E9CE25}" sibTransId="{287243A9-F47C-4D8A-B657-C8BED53CBC89}"/>
    <dgm:cxn modelId="{1B23698F-0074-4FD9-809D-97B2460389D7}" type="presOf" srcId="{F963F8CA-D93B-4C51-BD9C-9497555FD06F}" destId="{D6FBEA09-AE5C-4BD9-9511-163AC16E3DE1}" srcOrd="0" destOrd="0" presId="urn:microsoft.com/office/officeart/2005/8/layout/hierarchy4"/>
    <dgm:cxn modelId="{6DF10A9F-FCDB-42F3-B79A-DE69D76A90CF}" srcId="{6CB3E894-37C4-4797-84FF-F8FB1F43E169}" destId="{8268261D-9579-46A7-BA9C-B5BF2ED68C6C}" srcOrd="1" destOrd="0" parTransId="{8798A67C-8F7A-423D-8A3C-0E43F9642889}" sibTransId="{7D962B80-51B8-4EF3-847A-58A5B013527C}"/>
    <dgm:cxn modelId="{30760CB4-37A5-4C26-972F-6545369B9AEA}" type="presOf" srcId="{EC2B6F93-F006-41C8-A6B4-41368A85F182}" destId="{4F4BC32F-AC15-414E-8F50-0F9F07436C70}" srcOrd="0" destOrd="0" presId="urn:microsoft.com/office/officeart/2005/8/layout/hierarchy4"/>
    <dgm:cxn modelId="{2C7AA7BD-9F6B-4204-A616-C48CFED0A1A1}" type="presOf" srcId="{8002DF8C-8100-4AD1-86C4-5D066424D910}" destId="{F29114DD-FDCD-4C34-AFBB-83F538831A19}" srcOrd="0" destOrd="0" presId="urn:microsoft.com/office/officeart/2005/8/layout/hierarchy4"/>
    <dgm:cxn modelId="{9F8667E3-688E-4589-BC44-213E3E906C23}" type="presOf" srcId="{6CB3E894-37C4-4797-84FF-F8FB1F43E169}" destId="{5D40EB15-0CC0-42C8-A04F-9E31E79F768B}" srcOrd="0" destOrd="0" presId="urn:microsoft.com/office/officeart/2005/8/layout/hierarchy4"/>
    <dgm:cxn modelId="{412D84E5-6697-4A2F-9F5A-8D2C2447B05D}" type="presOf" srcId="{35735CDC-7893-40FE-9857-BE76FE9D95DA}" destId="{83D47477-89A2-45E9-9D19-7625D4155C39}" srcOrd="0" destOrd="0" presId="urn:microsoft.com/office/officeart/2005/8/layout/hierarchy4"/>
    <dgm:cxn modelId="{710E4DEB-29B0-4CC8-AB90-3C0CC9941878}" type="presOf" srcId="{63E44AD1-3255-4B11-86F5-5B0F3983E136}" destId="{79DCB876-FA94-4427-A563-EF862E082D07}" srcOrd="0" destOrd="0" presId="urn:microsoft.com/office/officeart/2005/8/layout/hierarchy4"/>
    <dgm:cxn modelId="{34EA08FE-8192-4945-B1BB-745FCAC4CCA6}" type="presOf" srcId="{8268261D-9579-46A7-BA9C-B5BF2ED68C6C}" destId="{601B5F7B-2CE8-43C7-B4B3-8027E4B0666B}" srcOrd="0" destOrd="0" presId="urn:microsoft.com/office/officeart/2005/8/layout/hierarchy4"/>
    <dgm:cxn modelId="{CA0DD876-D6FE-496F-A43F-3006455DBC82}" type="presParOf" srcId="{964C4CFC-1763-4476-8061-1518ECD4B5D1}" destId="{7D316AA5-16D0-464C-A5E6-30B70D1D8F85}" srcOrd="0" destOrd="0" presId="urn:microsoft.com/office/officeart/2005/8/layout/hierarchy4"/>
    <dgm:cxn modelId="{E313EA9D-87FE-46E0-A19A-CF33370E4851}" type="presParOf" srcId="{7D316AA5-16D0-464C-A5E6-30B70D1D8F85}" destId="{79DCB876-FA94-4427-A563-EF862E082D07}" srcOrd="0" destOrd="0" presId="urn:microsoft.com/office/officeart/2005/8/layout/hierarchy4"/>
    <dgm:cxn modelId="{177CBC6C-3467-48E2-87CD-C3CFC3F88FC3}" type="presParOf" srcId="{7D316AA5-16D0-464C-A5E6-30B70D1D8F85}" destId="{C838C1BC-1075-4137-A7E7-ED2593F4A861}" srcOrd="1" destOrd="0" presId="urn:microsoft.com/office/officeart/2005/8/layout/hierarchy4"/>
    <dgm:cxn modelId="{9D536DB4-DEFF-4496-8BDE-5573E61158D1}" type="presParOf" srcId="{7D316AA5-16D0-464C-A5E6-30B70D1D8F85}" destId="{8BE01316-43E6-4200-A02A-8B2ACD95CBF5}" srcOrd="2" destOrd="0" presId="urn:microsoft.com/office/officeart/2005/8/layout/hierarchy4"/>
    <dgm:cxn modelId="{2AA7D8A7-285E-4955-83C7-0F0AC1EB1D75}" type="presParOf" srcId="{8BE01316-43E6-4200-A02A-8B2ACD95CBF5}" destId="{B7800C77-B2DE-49FD-836D-3DEC2596C720}" srcOrd="0" destOrd="0" presId="urn:microsoft.com/office/officeart/2005/8/layout/hierarchy4"/>
    <dgm:cxn modelId="{A0BC0E67-2D1E-4C49-B5E8-C4BA95451ADA}" type="presParOf" srcId="{B7800C77-B2DE-49FD-836D-3DEC2596C720}" destId="{4F4BC32F-AC15-414E-8F50-0F9F07436C70}" srcOrd="0" destOrd="0" presId="urn:microsoft.com/office/officeart/2005/8/layout/hierarchy4"/>
    <dgm:cxn modelId="{1729100A-4214-443B-A202-AB31259B5547}" type="presParOf" srcId="{B7800C77-B2DE-49FD-836D-3DEC2596C720}" destId="{42141196-EC5B-452A-B61B-E6F0C4F02D73}" srcOrd="1" destOrd="0" presId="urn:microsoft.com/office/officeart/2005/8/layout/hierarchy4"/>
    <dgm:cxn modelId="{F087F9ED-64D1-4BD5-8FB0-F3E04206F109}" type="presParOf" srcId="{B7800C77-B2DE-49FD-836D-3DEC2596C720}" destId="{22BF3BA2-8D6C-4A8F-BA07-3C02FC3C8228}" srcOrd="2" destOrd="0" presId="urn:microsoft.com/office/officeart/2005/8/layout/hierarchy4"/>
    <dgm:cxn modelId="{1BD3E43C-97B9-41D0-916D-1F5A9CADF4D3}" type="presParOf" srcId="{22BF3BA2-8D6C-4A8F-BA07-3C02FC3C8228}" destId="{E31C7E17-3B18-4D82-A48F-8F43D5D90328}" srcOrd="0" destOrd="0" presId="urn:microsoft.com/office/officeart/2005/8/layout/hierarchy4"/>
    <dgm:cxn modelId="{75A07542-8CEB-426C-947B-B961A2F385B7}" type="presParOf" srcId="{E31C7E17-3B18-4D82-A48F-8F43D5D90328}" destId="{5D40EB15-0CC0-42C8-A04F-9E31E79F768B}" srcOrd="0" destOrd="0" presId="urn:microsoft.com/office/officeart/2005/8/layout/hierarchy4"/>
    <dgm:cxn modelId="{33CA6417-8327-404F-BB61-E567F91D3052}" type="presParOf" srcId="{E31C7E17-3B18-4D82-A48F-8F43D5D90328}" destId="{CC792197-3155-4D9F-AFB4-B5DA0B20C836}" srcOrd="1" destOrd="0" presId="urn:microsoft.com/office/officeart/2005/8/layout/hierarchy4"/>
    <dgm:cxn modelId="{99428659-3B76-4F3E-B483-66EC3F581ADA}" type="presParOf" srcId="{E31C7E17-3B18-4D82-A48F-8F43D5D90328}" destId="{FDFCF22A-CEE9-4224-B3A4-840EBB6276AB}" srcOrd="2" destOrd="0" presId="urn:microsoft.com/office/officeart/2005/8/layout/hierarchy4"/>
    <dgm:cxn modelId="{C2654552-0CAD-455A-A132-AC585940B4FE}" type="presParOf" srcId="{FDFCF22A-CEE9-4224-B3A4-840EBB6276AB}" destId="{08296AAE-7CD3-47F7-9C04-B19F8004D5F0}" srcOrd="0" destOrd="0" presId="urn:microsoft.com/office/officeart/2005/8/layout/hierarchy4"/>
    <dgm:cxn modelId="{C4AC722E-43DB-48D6-AEC8-A0B49326D012}" type="presParOf" srcId="{08296AAE-7CD3-47F7-9C04-B19F8004D5F0}" destId="{F29114DD-FDCD-4C34-AFBB-83F538831A19}" srcOrd="0" destOrd="0" presId="urn:microsoft.com/office/officeart/2005/8/layout/hierarchy4"/>
    <dgm:cxn modelId="{D683F282-9370-4AAB-B6E9-4EEB572113EA}" type="presParOf" srcId="{08296AAE-7CD3-47F7-9C04-B19F8004D5F0}" destId="{DA2AD6C6-DC3D-4C8A-A271-AFA41BDCD59C}" srcOrd="1" destOrd="0" presId="urn:microsoft.com/office/officeart/2005/8/layout/hierarchy4"/>
    <dgm:cxn modelId="{BAFF41A1-D00F-410A-BD31-5ABDB39519DC}" type="presParOf" srcId="{FDFCF22A-CEE9-4224-B3A4-840EBB6276AB}" destId="{9FC535C7-8AA6-418C-911C-DBBA252A5AC1}" srcOrd="1" destOrd="0" presId="urn:microsoft.com/office/officeart/2005/8/layout/hierarchy4"/>
    <dgm:cxn modelId="{8000AE3B-DF97-4DDB-9D5C-6B70833F485D}" type="presParOf" srcId="{FDFCF22A-CEE9-4224-B3A4-840EBB6276AB}" destId="{0028E511-BFF7-41A7-8C0D-A3020E92F8DA}" srcOrd="2" destOrd="0" presId="urn:microsoft.com/office/officeart/2005/8/layout/hierarchy4"/>
    <dgm:cxn modelId="{E5FE01DC-BB14-40DB-BAA7-B6A74B83C961}" type="presParOf" srcId="{0028E511-BFF7-41A7-8C0D-A3020E92F8DA}" destId="{601B5F7B-2CE8-43C7-B4B3-8027E4B0666B}" srcOrd="0" destOrd="0" presId="urn:microsoft.com/office/officeart/2005/8/layout/hierarchy4"/>
    <dgm:cxn modelId="{07DF6E2C-096C-4772-87DF-521F5E542324}" type="presParOf" srcId="{0028E511-BFF7-41A7-8C0D-A3020E92F8DA}" destId="{C675009B-D11D-45E1-9B9B-F696A2A73728}" srcOrd="1" destOrd="0" presId="urn:microsoft.com/office/officeart/2005/8/layout/hierarchy4"/>
    <dgm:cxn modelId="{EFB183AB-16ED-4A02-88BE-39418F94752B}" type="presParOf" srcId="{8BE01316-43E6-4200-A02A-8B2ACD95CBF5}" destId="{3B7171B7-E49C-4DF1-9F9A-06BF68F87EA7}" srcOrd="1" destOrd="0" presId="urn:microsoft.com/office/officeart/2005/8/layout/hierarchy4"/>
    <dgm:cxn modelId="{67F97EAF-FE2E-49C4-9F71-99C8419012DB}" type="presParOf" srcId="{8BE01316-43E6-4200-A02A-8B2ACD95CBF5}" destId="{C39F3056-89F0-43FE-95BC-776CD2C21DAF}" srcOrd="2" destOrd="0" presId="urn:microsoft.com/office/officeart/2005/8/layout/hierarchy4"/>
    <dgm:cxn modelId="{DD82AF0C-C3FC-4675-B3E5-705E98D51190}" type="presParOf" srcId="{C39F3056-89F0-43FE-95BC-776CD2C21DAF}" destId="{83D47477-89A2-45E9-9D19-7625D4155C39}" srcOrd="0" destOrd="0" presId="urn:microsoft.com/office/officeart/2005/8/layout/hierarchy4"/>
    <dgm:cxn modelId="{2AABD3D3-367C-4617-BCAA-57BA38216919}" type="presParOf" srcId="{C39F3056-89F0-43FE-95BC-776CD2C21DAF}" destId="{ECDABBCD-B2C2-4A65-A6DB-541DF2F27B34}" srcOrd="1" destOrd="0" presId="urn:microsoft.com/office/officeart/2005/8/layout/hierarchy4"/>
    <dgm:cxn modelId="{73C1C3EB-1B28-465D-B08B-6C32AA665F9D}" type="presParOf" srcId="{C39F3056-89F0-43FE-95BC-776CD2C21DAF}" destId="{EC6EB93B-231C-40C6-B8B9-AF8A2C728390}" srcOrd="2" destOrd="0" presId="urn:microsoft.com/office/officeart/2005/8/layout/hierarchy4"/>
    <dgm:cxn modelId="{DC988155-433B-42A9-B808-2F5562C58126}" type="presParOf" srcId="{EC6EB93B-231C-40C6-B8B9-AF8A2C728390}" destId="{BACB5C47-B040-40D1-AE8C-DE067F018FE0}" srcOrd="0" destOrd="0" presId="urn:microsoft.com/office/officeart/2005/8/layout/hierarchy4"/>
    <dgm:cxn modelId="{D0E9C351-C0CB-43E7-B824-55DA48510066}" type="presParOf" srcId="{BACB5C47-B040-40D1-AE8C-DE067F018FE0}" destId="{D6FBEA09-AE5C-4BD9-9511-163AC16E3DE1}" srcOrd="0" destOrd="0" presId="urn:microsoft.com/office/officeart/2005/8/layout/hierarchy4"/>
    <dgm:cxn modelId="{E6759BCA-D7B8-4472-B5C3-9D510C95D954}" type="presParOf" srcId="{BACB5C47-B040-40D1-AE8C-DE067F018FE0}" destId="{DB1B5863-F4ED-4CBB-A991-E2C5C2DFF2A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EE2EE1-77CA-411A-8C8D-D7AB079162DD}" type="doc">
      <dgm:prSet loTypeId="urn:microsoft.com/office/officeart/2005/8/layout/venn1" loCatId="relationship" qsTypeId="urn:microsoft.com/office/officeart/2005/8/quickstyle/3d4" qsCatId="3D" csTypeId="urn:microsoft.com/office/officeart/2005/8/colors/colorful5" csCatId="colorful" phldr="1"/>
      <dgm:spPr/>
    </dgm:pt>
    <dgm:pt modelId="{9CEFAD54-0830-4464-93D6-C52EC1216B10}">
      <dgm:prSet phldrT="[Texte]"/>
      <dgm:spPr/>
      <dgm:t>
        <a:bodyPr/>
        <a:lstStyle/>
        <a:p>
          <a:pPr>
            <a:buFont typeface="Arial" panose="020B0604020202020204" pitchFamily="34" charset="0"/>
            <a:buChar char="•"/>
          </a:pPr>
          <a:r>
            <a:rPr lang="fr-FR" b="1" i="0" dirty="0">
              <a:solidFill>
                <a:schemeClr val="bg1"/>
              </a:solidFill>
              <a:effectLst/>
              <a:latin typeface="Montserrat" panose="00000500000000000000" pitchFamily="2" charset="0"/>
            </a:rPr>
            <a:t>Visualiser et interpréter le score pour chaque client de façon intelligible pour une personne non experte en data science.</a:t>
          </a:r>
          <a:endParaRPr lang="fr-FR" b="1" dirty="0">
            <a:solidFill>
              <a:schemeClr val="bg1"/>
            </a:solidFill>
          </a:endParaRPr>
        </a:p>
      </dgm:t>
    </dgm:pt>
    <dgm:pt modelId="{E205BC07-C21A-4E8B-91FB-F3EE9F179FCF}" type="parTrans" cxnId="{39713298-31B8-4913-9B31-20C35C72391D}">
      <dgm:prSet/>
      <dgm:spPr/>
      <dgm:t>
        <a:bodyPr/>
        <a:lstStyle/>
        <a:p>
          <a:endParaRPr lang="fr-FR" b="1">
            <a:solidFill>
              <a:schemeClr val="bg1"/>
            </a:solidFill>
          </a:endParaRPr>
        </a:p>
      </dgm:t>
    </dgm:pt>
    <dgm:pt modelId="{39815731-958D-4B09-A862-38D4FC9C7CEC}" type="sibTrans" cxnId="{39713298-31B8-4913-9B31-20C35C72391D}">
      <dgm:prSet/>
      <dgm:spPr/>
      <dgm:t>
        <a:bodyPr/>
        <a:lstStyle/>
        <a:p>
          <a:endParaRPr lang="fr-FR" b="1">
            <a:solidFill>
              <a:schemeClr val="bg1"/>
            </a:solidFill>
          </a:endParaRPr>
        </a:p>
      </dgm:t>
    </dgm:pt>
    <dgm:pt modelId="{71DF5213-06BC-498A-B385-6CE010443165}">
      <dgm:prSet/>
      <dgm:spPr/>
      <dgm:t>
        <a:bodyPr/>
        <a:lstStyle/>
        <a:p>
          <a:r>
            <a:rPr lang="fr-FR" b="1" i="0" dirty="0">
              <a:solidFill>
                <a:schemeClr val="bg1"/>
              </a:solidFill>
              <a:effectLst/>
              <a:latin typeface="Montserrat" panose="00000500000000000000" pitchFamily="2" charset="0"/>
            </a:rPr>
            <a:t>visualiser des informations descriptives relatives à un client (via un système de filtre).</a:t>
          </a:r>
        </a:p>
      </dgm:t>
    </dgm:pt>
    <dgm:pt modelId="{A9FF3E90-C83E-4655-90D2-057B3BF6A888}" type="parTrans" cxnId="{32C0A220-CFA5-4B9C-955D-7079A6869340}">
      <dgm:prSet/>
      <dgm:spPr/>
      <dgm:t>
        <a:bodyPr/>
        <a:lstStyle/>
        <a:p>
          <a:endParaRPr lang="fr-FR" b="1">
            <a:solidFill>
              <a:schemeClr val="bg1"/>
            </a:solidFill>
          </a:endParaRPr>
        </a:p>
      </dgm:t>
    </dgm:pt>
    <dgm:pt modelId="{BBC35D52-DE2A-4DDF-B739-EF0FD66C8EC1}" type="sibTrans" cxnId="{32C0A220-CFA5-4B9C-955D-7079A6869340}">
      <dgm:prSet/>
      <dgm:spPr/>
      <dgm:t>
        <a:bodyPr/>
        <a:lstStyle/>
        <a:p>
          <a:endParaRPr lang="fr-FR" b="1">
            <a:solidFill>
              <a:schemeClr val="bg1"/>
            </a:solidFill>
          </a:endParaRPr>
        </a:p>
      </dgm:t>
    </dgm:pt>
    <dgm:pt modelId="{6BE9FA5B-3E3B-4EE3-B036-2AD5B7C5C4C0}">
      <dgm:prSet/>
      <dgm:spPr/>
      <dgm:t>
        <a:bodyPr/>
        <a:lstStyle/>
        <a:p>
          <a:r>
            <a:rPr lang="fr-FR" b="1" i="0" dirty="0">
              <a:solidFill>
                <a:schemeClr val="bg1"/>
              </a:solidFill>
              <a:effectLst/>
              <a:latin typeface="Montserrat" panose="00000500000000000000" pitchFamily="2" charset="0"/>
            </a:rPr>
            <a:t>comparer les informations descriptives relatives à un client à l’ensemble des clients ou à un groupe de clients similaires.</a:t>
          </a:r>
        </a:p>
      </dgm:t>
    </dgm:pt>
    <dgm:pt modelId="{51C6E627-6D49-49F6-BDFB-CFF4560C4D30}" type="parTrans" cxnId="{87398206-88CD-46C5-93D5-22AFA5A9E2E5}">
      <dgm:prSet/>
      <dgm:spPr/>
      <dgm:t>
        <a:bodyPr/>
        <a:lstStyle/>
        <a:p>
          <a:endParaRPr lang="fr-FR" b="1">
            <a:solidFill>
              <a:schemeClr val="bg1"/>
            </a:solidFill>
          </a:endParaRPr>
        </a:p>
      </dgm:t>
    </dgm:pt>
    <dgm:pt modelId="{55F39767-27E6-4E16-986C-C7245311B4AA}" type="sibTrans" cxnId="{87398206-88CD-46C5-93D5-22AFA5A9E2E5}">
      <dgm:prSet/>
      <dgm:spPr/>
      <dgm:t>
        <a:bodyPr/>
        <a:lstStyle/>
        <a:p>
          <a:endParaRPr lang="fr-FR" b="1">
            <a:solidFill>
              <a:schemeClr val="bg1"/>
            </a:solidFill>
          </a:endParaRPr>
        </a:p>
      </dgm:t>
    </dgm:pt>
    <dgm:pt modelId="{726FDCB6-AC98-4142-91AF-FB2AD5EAAA90}" type="pres">
      <dgm:prSet presAssocID="{13EE2EE1-77CA-411A-8C8D-D7AB079162DD}" presName="compositeShape" presStyleCnt="0">
        <dgm:presLayoutVars>
          <dgm:chMax val="7"/>
          <dgm:dir/>
          <dgm:resizeHandles val="exact"/>
        </dgm:presLayoutVars>
      </dgm:prSet>
      <dgm:spPr/>
    </dgm:pt>
    <dgm:pt modelId="{88FE5971-8319-4D4B-9F03-2C460E0F21AB}" type="pres">
      <dgm:prSet presAssocID="{9CEFAD54-0830-4464-93D6-C52EC1216B10}" presName="circ1" presStyleLbl="vennNode1" presStyleIdx="0" presStyleCnt="3"/>
      <dgm:spPr/>
    </dgm:pt>
    <dgm:pt modelId="{ACB16194-6B78-4C1D-BEFE-1A9BA0CCFECA}" type="pres">
      <dgm:prSet presAssocID="{9CEFAD54-0830-4464-93D6-C52EC1216B10}" presName="circ1Tx" presStyleLbl="revTx" presStyleIdx="0" presStyleCnt="0">
        <dgm:presLayoutVars>
          <dgm:chMax val="0"/>
          <dgm:chPref val="0"/>
          <dgm:bulletEnabled val="1"/>
        </dgm:presLayoutVars>
      </dgm:prSet>
      <dgm:spPr/>
    </dgm:pt>
    <dgm:pt modelId="{1F8DD657-AF14-46FF-9267-B23DAB0C2BEA}" type="pres">
      <dgm:prSet presAssocID="{71DF5213-06BC-498A-B385-6CE010443165}" presName="circ2" presStyleLbl="vennNode1" presStyleIdx="1" presStyleCnt="3"/>
      <dgm:spPr/>
    </dgm:pt>
    <dgm:pt modelId="{9A440D5C-FAC4-444D-ABAC-00B06254941A}" type="pres">
      <dgm:prSet presAssocID="{71DF5213-06BC-498A-B385-6CE010443165}" presName="circ2Tx" presStyleLbl="revTx" presStyleIdx="0" presStyleCnt="0">
        <dgm:presLayoutVars>
          <dgm:chMax val="0"/>
          <dgm:chPref val="0"/>
          <dgm:bulletEnabled val="1"/>
        </dgm:presLayoutVars>
      </dgm:prSet>
      <dgm:spPr/>
    </dgm:pt>
    <dgm:pt modelId="{79D30325-0D7E-4D8F-92C3-A87237256D34}" type="pres">
      <dgm:prSet presAssocID="{6BE9FA5B-3E3B-4EE3-B036-2AD5B7C5C4C0}" presName="circ3" presStyleLbl="vennNode1" presStyleIdx="2" presStyleCnt="3"/>
      <dgm:spPr/>
    </dgm:pt>
    <dgm:pt modelId="{551810DF-7C9D-4FF7-AC33-9F24FD88B5FC}" type="pres">
      <dgm:prSet presAssocID="{6BE9FA5B-3E3B-4EE3-B036-2AD5B7C5C4C0}" presName="circ3Tx" presStyleLbl="revTx" presStyleIdx="0" presStyleCnt="0">
        <dgm:presLayoutVars>
          <dgm:chMax val="0"/>
          <dgm:chPref val="0"/>
          <dgm:bulletEnabled val="1"/>
        </dgm:presLayoutVars>
      </dgm:prSet>
      <dgm:spPr/>
    </dgm:pt>
  </dgm:ptLst>
  <dgm:cxnLst>
    <dgm:cxn modelId="{C3F54904-69D5-4DB0-9A54-F0FB4FCD6279}" type="presOf" srcId="{6BE9FA5B-3E3B-4EE3-B036-2AD5B7C5C4C0}" destId="{79D30325-0D7E-4D8F-92C3-A87237256D34}" srcOrd="1" destOrd="0" presId="urn:microsoft.com/office/officeart/2005/8/layout/venn1"/>
    <dgm:cxn modelId="{87398206-88CD-46C5-93D5-22AFA5A9E2E5}" srcId="{13EE2EE1-77CA-411A-8C8D-D7AB079162DD}" destId="{6BE9FA5B-3E3B-4EE3-B036-2AD5B7C5C4C0}" srcOrd="2" destOrd="0" parTransId="{51C6E627-6D49-49F6-BDFB-CFF4560C4D30}" sibTransId="{55F39767-27E6-4E16-986C-C7245311B4AA}"/>
    <dgm:cxn modelId="{56F9A715-B2D9-41B5-AB20-8AD8459F6A52}" type="presOf" srcId="{71DF5213-06BC-498A-B385-6CE010443165}" destId="{1F8DD657-AF14-46FF-9267-B23DAB0C2BEA}" srcOrd="1" destOrd="0" presId="urn:microsoft.com/office/officeart/2005/8/layout/venn1"/>
    <dgm:cxn modelId="{32C0A220-CFA5-4B9C-955D-7079A6869340}" srcId="{13EE2EE1-77CA-411A-8C8D-D7AB079162DD}" destId="{71DF5213-06BC-498A-B385-6CE010443165}" srcOrd="1" destOrd="0" parTransId="{A9FF3E90-C83E-4655-90D2-057B3BF6A888}" sibTransId="{BBC35D52-DE2A-4DDF-B739-EF0FD66C8EC1}"/>
    <dgm:cxn modelId="{B242E15A-CA09-4077-B13C-50C99621CD7A}" type="presOf" srcId="{13EE2EE1-77CA-411A-8C8D-D7AB079162DD}" destId="{726FDCB6-AC98-4142-91AF-FB2AD5EAAA90}" srcOrd="0" destOrd="0" presId="urn:microsoft.com/office/officeart/2005/8/layout/venn1"/>
    <dgm:cxn modelId="{39713298-31B8-4913-9B31-20C35C72391D}" srcId="{13EE2EE1-77CA-411A-8C8D-D7AB079162DD}" destId="{9CEFAD54-0830-4464-93D6-C52EC1216B10}" srcOrd="0" destOrd="0" parTransId="{E205BC07-C21A-4E8B-91FB-F3EE9F179FCF}" sibTransId="{39815731-958D-4B09-A862-38D4FC9C7CEC}"/>
    <dgm:cxn modelId="{6B4D20B5-01FD-4079-9723-6AD164A93A21}" type="presOf" srcId="{6BE9FA5B-3E3B-4EE3-B036-2AD5B7C5C4C0}" destId="{551810DF-7C9D-4FF7-AC33-9F24FD88B5FC}" srcOrd="0" destOrd="0" presId="urn:microsoft.com/office/officeart/2005/8/layout/venn1"/>
    <dgm:cxn modelId="{CB63C6C8-2F2F-4AC6-9615-5208D4C8C472}" type="presOf" srcId="{71DF5213-06BC-498A-B385-6CE010443165}" destId="{9A440D5C-FAC4-444D-ABAC-00B06254941A}" srcOrd="0" destOrd="0" presId="urn:microsoft.com/office/officeart/2005/8/layout/venn1"/>
    <dgm:cxn modelId="{E7598CCA-36DA-4F83-83B0-6CE0A0F6B059}" type="presOf" srcId="{9CEFAD54-0830-4464-93D6-C52EC1216B10}" destId="{ACB16194-6B78-4C1D-BEFE-1A9BA0CCFECA}" srcOrd="0" destOrd="0" presId="urn:microsoft.com/office/officeart/2005/8/layout/venn1"/>
    <dgm:cxn modelId="{86C874E2-334C-4823-B3A3-80DB8581F560}" type="presOf" srcId="{9CEFAD54-0830-4464-93D6-C52EC1216B10}" destId="{88FE5971-8319-4D4B-9F03-2C460E0F21AB}" srcOrd="1" destOrd="0" presId="urn:microsoft.com/office/officeart/2005/8/layout/venn1"/>
    <dgm:cxn modelId="{A5B984FD-012D-4900-B5CE-907B19A82661}" type="presParOf" srcId="{726FDCB6-AC98-4142-91AF-FB2AD5EAAA90}" destId="{88FE5971-8319-4D4B-9F03-2C460E0F21AB}" srcOrd="0" destOrd="0" presId="urn:microsoft.com/office/officeart/2005/8/layout/venn1"/>
    <dgm:cxn modelId="{051C60C8-618F-4153-8CA5-41D1562F7503}" type="presParOf" srcId="{726FDCB6-AC98-4142-91AF-FB2AD5EAAA90}" destId="{ACB16194-6B78-4C1D-BEFE-1A9BA0CCFECA}" srcOrd="1" destOrd="0" presId="urn:microsoft.com/office/officeart/2005/8/layout/venn1"/>
    <dgm:cxn modelId="{B802932D-3981-4A94-8192-61451C82FD8A}" type="presParOf" srcId="{726FDCB6-AC98-4142-91AF-FB2AD5EAAA90}" destId="{1F8DD657-AF14-46FF-9267-B23DAB0C2BEA}" srcOrd="2" destOrd="0" presId="urn:microsoft.com/office/officeart/2005/8/layout/venn1"/>
    <dgm:cxn modelId="{E3E3D641-2248-49EF-BE81-ED02D297193D}" type="presParOf" srcId="{726FDCB6-AC98-4142-91AF-FB2AD5EAAA90}" destId="{9A440D5C-FAC4-444D-ABAC-00B06254941A}" srcOrd="3" destOrd="0" presId="urn:microsoft.com/office/officeart/2005/8/layout/venn1"/>
    <dgm:cxn modelId="{D0FC5E1A-8266-4684-B28E-0FDB0ED99962}" type="presParOf" srcId="{726FDCB6-AC98-4142-91AF-FB2AD5EAAA90}" destId="{79D30325-0D7E-4D8F-92C3-A87237256D34}" srcOrd="4" destOrd="0" presId="urn:microsoft.com/office/officeart/2005/8/layout/venn1"/>
    <dgm:cxn modelId="{FB8C2289-B962-44B1-8D2D-8153FBAAED8C}" type="presParOf" srcId="{726FDCB6-AC98-4142-91AF-FB2AD5EAAA90}" destId="{551810DF-7C9D-4FF7-AC33-9F24FD88B5F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CF44F1-713F-43D0-8E3E-956D2AC3BF1B}" type="doc">
      <dgm:prSet loTypeId="urn:microsoft.com/office/officeart/2009/layout/ReverseList" loCatId="relationship" qsTypeId="urn:microsoft.com/office/officeart/2005/8/quickstyle/3d1" qsCatId="3D" csTypeId="urn:microsoft.com/office/officeart/2005/8/colors/colorful2" csCatId="colorful" phldr="1"/>
      <dgm:spPr/>
      <dgm:t>
        <a:bodyPr/>
        <a:lstStyle/>
        <a:p>
          <a:endParaRPr lang="fr-FR"/>
        </a:p>
      </dgm:t>
    </dgm:pt>
    <dgm:pt modelId="{8C7A1E8E-4AC8-4FAA-A9FF-E7C246368AEC}">
      <dgm:prSet phldrT="[Texte]"/>
      <dgm:spPr/>
      <dgm:t>
        <a:bodyPr/>
        <a:lstStyle/>
        <a:p>
          <a:r>
            <a:rPr lang="fr-FR" dirty="0"/>
            <a:t>API Flask (</a:t>
          </a:r>
          <a:r>
            <a:rPr lang="fr-FR" dirty="0" err="1"/>
            <a:t>restful</a:t>
          </a:r>
          <a:r>
            <a:rPr lang="fr-FR" dirty="0"/>
            <a:t>)</a:t>
          </a:r>
        </a:p>
      </dgm:t>
    </dgm:pt>
    <dgm:pt modelId="{B876FF4F-8F7F-48AC-9139-DB9899627FEF}" type="parTrans" cxnId="{4C1E5736-FB5E-41D1-BEB0-1D4E69676639}">
      <dgm:prSet/>
      <dgm:spPr/>
      <dgm:t>
        <a:bodyPr/>
        <a:lstStyle/>
        <a:p>
          <a:endParaRPr lang="fr-FR"/>
        </a:p>
      </dgm:t>
    </dgm:pt>
    <dgm:pt modelId="{F95F04A3-58E3-43D1-9E66-D0BE1E903EAD}" type="sibTrans" cxnId="{4C1E5736-FB5E-41D1-BEB0-1D4E69676639}">
      <dgm:prSet/>
      <dgm:spPr/>
      <dgm:t>
        <a:bodyPr/>
        <a:lstStyle/>
        <a:p>
          <a:endParaRPr lang="fr-FR"/>
        </a:p>
      </dgm:t>
    </dgm:pt>
    <dgm:pt modelId="{FB7A2BA4-1384-4E5E-892D-63670CD90A48}">
      <dgm:prSet phldrT="[Texte]"/>
      <dgm:spPr/>
      <dgm:t>
        <a:bodyPr/>
        <a:lstStyle/>
        <a:p>
          <a:pPr>
            <a:buNone/>
          </a:pPr>
          <a:r>
            <a:rPr lang="fr-FR" b="0" i="0" dirty="0">
              <a:effectLst/>
              <a:latin typeface="Montserrat" panose="00000500000000000000" pitchFamily="2" charset="0"/>
            </a:rPr>
            <a:t>C’est celle que nous programmons en Python. Elle recevra les requêtes du client (c’est-à-dire le navigateur) et enverra les réponses</a:t>
          </a:r>
          <a:endParaRPr lang="fr-FR" dirty="0"/>
        </a:p>
      </dgm:t>
    </dgm:pt>
    <dgm:pt modelId="{94B3753A-68E7-4B51-83D4-22993AF37915}" type="parTrans" cxnId="{311B8429-04F0-4F64-B50F-9A6C87CE1935}">
      <dgm:prSet/>
      <dgm:spPr/>
      <dgm:t>
        <a:bodyPr/>
        <a:lstStyle/>
        <a:p>
          <a:endParaRPr lang="fr-FR"/>
        </a:p>
      </dgm:t>
    </dgm:pt>
    <dgm:pt modelId="{EFD0A18E-0BE4-49A6-AA86-72DD3F5011AB}" type="sibTrans" cxnId="{311B8429-04F0-4F64-B50F-9A6C87CE1935}">
      <dgm:prSet/>
      <dgm:spPr/>
      <dgm:t>
        <a:bodyPr/>
        <a:lstStyle/>
        <a:p>
          <a:endParaRPr lang="fr-FR"/>
        </a:p>
      </dgm:t>
    </dgm:pt>
    <dgm:pt modelId="{4894C647-0B18-4C18-8BFC-A1A22FC76220}">
      <dgm:prSet phldrT="[Texte]"/>
      <dgm:spPr/>
      <dgm:t>
        <a:bodyPr/>
        <a:lstStyle/>
        <a:p>
          <a:r>
            <a:rPr lang="fr-FR" dirty="0" err="1"/>
            <a:t>Streamlit</a:t>
          </a:r>
          <a:endParaRPr lang="fr-FR" dirty="0"/>
        </a:p>
      </dgm:t>
    </dgm:pt>
    <dgm:pt modelId="{87BD5DE4-958A-4129-AB4E-A1DBA324B68C}" type="parTrans" cxnId="{20C759AB-BA44-4C30-9CAB-90AB5DA9B33B}">
      <dgm:prSet/>
      <dgm:spPr/>
      <dgm:t>
        <a:bodyPr/>
        <a:lstStyle/>
        <a:p>
          <a:endParaRPr lang="fr-FR"/>
        </a:p>
      </dgm:t>
    </dgm:pt>
    <dgm:pt modelId="{499B3A84-8A6D-43DF-8D07-BA5D9FF3227A}" type="sibTrans" cxnId="{20C759AB-BA44-4C30-9CAB-90AB5DA9B33B}">
      <dgm:prSet/>
      <dgm:spPr/>
      <dgm:t>
        <a:bodyPr/>
        <a:lstStyle/>
        <a:p>
          <a:endParaRPr lang="fr-FR"/>
        </a:p>
      </dgm:t>
    </dgm:pt>
    <dgm:pt modelId="{2A626AAD-F11C-47D7-B533-7BDA1249233B}">
      <dgm:prSet phldrT="[Texte]"/>
      <dgm:spPr/>
      <dgm:t>
        <a:bodyPr/>
        <a:lstStyle/>
        <a:p>
          <a:pPr>
            <a:buNone/>
          </a:pPr>
          <a:r>
            <a:rPr lang="fr-FR" b="0" i="0" dirty="0">
              <a:effectLst/>
              <a:latin typeface="Montserrat" panose="00000500000000000000" pitchFamily="2" charset="0"/>
            </a:rPr>
            <a:t>celle que nous allons requêter pour obtenir les données sur l’octroi du crédit </a:t>
          </a:r>
          <a:endParaRPr lang="fr-FR" dirty="0"/>
        </a:p>
      </dgm:t>
    </dgm:pt>
    <dgm:pt modelId="{DB4A8221-CA1F-4E3B-AA54-97A579B12B24}" type="parTrans" cxnId="{0AD83038-470F-4F63-9E1B-55E9F4838C4A}">
      <dgm:prSet/>
      <dgm:spPr/>
      <dgm:t>
        <a:bodyPr/>
        <a:lstStyle/>
        <a:p>
          <a:endParaRPr lang="fr-FR"/>
        </a:p>
      </dgm:t>
    </dgm:pt>
    <dgm:pt modelId="{915F58FD-B3B8-4A5B-A4CA-54AE14A4EC1E}" type="sibTrans" cxnId="{0AD83038-470F-4F63-9E1B-55E9F4838C4A}">
      <dgm:prSet/>
      <dgm:spPr/>
      <dgm:t>
        <a:bodyPr/>
        <a:lstStyle/>
        <a:p>
          <a:endParaRPr lang="fr-FR"/>
        </a:p>
      </dgm:t>
    </dgm:pt>
    <dgm:pt modelId="{7BE93C53-6C39-46FC-911C-EA1C64295DAE}" type="pres">
      <dgm:prSet presAssocID="{E7CF44F1-713F-43D0-8E3E-956D2AC3BF1B}" presName="Name0" presStyleCnt="0">
        <dgm:presLayoutVars>
          <dgm:chMax val="2"/>
          <dgm:chPref val="2"/>
          <dgm:animLvl val="lvl"/>
        </dgm:presLayoutVars>
      </dgm:prSet>
      <dgm:spPr/>
    </dgm:pt>
    <dgm:pt modelId="{4B1FA778-6F50-47A5-B4E7-FCBC4B5956B6}" type="pres">
      <dgm:prSet presAssocID="{E7CF44F1-713F-43D0-8E3E-956D2AC3BF1B}" presName="LeftText" presStyleLbl="revTx" presStyleIdx="0" presStyleCnt="0">
        <dgm:presLayoutVars>
          <dgm:bulletEnabled val="1"/>
        </dgm:presLayoutVars>
      </dgm:prSet>
      <dgm:spPr/>
    </dgm:pt>
    <dgm:pt modelId="{AE853367-74A2-4AA1-9CD2-0A4063F40BBF}" type="pres">
      <dgm:prSet presAssocID="{E7CF44F1-713F-43D0-8E3E-956D2AC3BF1B}" presName="LeftNode" presStyleLbl="bgImgPlace1" presStyleIdx="0" presStyleCnt="2">
        <dgm:presLayoutVars>
          <dgm:chMax val="2"/>
          <dgm:chPref val="2"/>
        </dgm:presLayoutVars>
      </dgm:prSet>
      <dgm:spPr/>
    </dgm:pt>
    <dgm:pt modelId="{E972528F-C240-4693-8825-E87E5662CA04}" type="pres">
      <dgm:prSet presAssocID="{E7CF44F1-713F-43D0-8E3E-956D2AC3BF1B}" presName="RightText" presStyleLbl="revTx" presStyleIdx="0" presStyleCnt="0">
        <dgm:presLayoutVars>
          <dgm:bulletEnabled val="1"/>
        </dgm:presLayoutVars>
      </dgm:prSet>
      <dgm:spPr/>
    </dgm:pt>
    <dgm:pt modelId="{EE7C5498-481F-4A46-8A09-C0288F035A2A}" type="pres">
      <dgm:prSet presAssocID="{E7CF44F1-713F-43D0-8E3E-956D2AC3BF1B}" presName="RightNode" presStyleLbl="bgImgPlace1" presStyleIdx="1" presStyleCnt="2">
        <dgm:presLayoutVars>
          <dgm:chMax val="0"/>
          <dgm:chPref val="0"/>
        </dgm:presLayoutVars>
      </dgm:prSet>
      <dgm:spPr/>
    </dgm:pt>
    <dgm:pt modelId="{DBD8A531-E898-427E-A8E4-3779074566CE}" type="pres">
      <dgm:prSet presAssocID="{E7CF44F1-713F-43D0-8E3E-956D2AC3BF1B}" presName="TopArrow" presStyleLbl="node1" presStyleIdx="0" presStyleCnt="2"/>
      <dgm:spPr/>
    </dgm:pt>
    <dgm:pt modelId="{91E7BF61-C141-4AA4-AE8F-DD7E15A236FB}" type="pres">
      <dgm:prSet presAssocID="{E7CF44F1-713F-43D0-8E3E-956D2AC3BF1B}" presName="BottomArrow" presStyleLbl="node1" presStyleIdx="1" presStyleCnt="2"/>
      <dgm:spPr/>
    </dgm:pt>
  </dgm:ptLst>
  <dgm:cxnLst>
    <dgm:cxn modelId="{311B8429-04F0-4F64-B50F-9A6C87CE1935}" srcId="{8C7A1E8E-4AC8-4FAA-A9FF-E7C246368AEC}" destId="{FB7A2BA4-1384-4E5E-892D-63670CD90A48}" srcOrd="0" destOrd="0" parTransId="{94B3753A-68E7-4B51-83D4-22993AF37915}" sibTransId="{EFD0A18E-0BE4-49A6-AA86-72DD3F5011AB}"/>
    <dgm:cxn modelId="{4C1E5736-FB5E-41D1-BEB0-1D4E69676639}" srcId="{E7CF44F1-713F-43D0-8E3E-956D2AC3BF1B}" destId="{8C7A1E8E-4AC8-4FAA-A9FF-E7C246368AEC}" srcOrd="0" destOrd="0" parTransId="{B876FF4F-8F7F-48AC-9139-DB9899627FEF}" sibTransId="{F95F04A3-58E3-43D1-9E66-D0BE1E903EAD}"/>
    <dgm:cxn modelId="{6B822938-D1E7-4ED8-B095-F566E38D14B1}" type="presOf" srcId="{FB7A2BA4-1384-4E5E-892D-63670CD90A48}" destId="{AE853367-74A2-4AA1-9CD2-0A4063F40BBF}" srcOrd="1" destOrd="1" presId="urn:microsoft.com/office/officeart/2009/layout/ReverseList"/>
    <dgm:cxn modelId="{0AD83038-470F-4F63-9E1B-55E9F4838C4A}" srcId="{4894C647-0B18-4C18-8BFC-A1A22FC76220}" destId="{2A626AAD-F11C-47D7-B533-7BDA1249233B}" srcOrd="0" destOrd="0" parTransId="{DB4A8221-CA1F-4E3B-AA54-97A579B12B24}" sibTransId="{915F58FD-B3B8-4A5B-A4CA-54AE14A4EC1E}"/>
    <dgm:cxn modelId="{E166CE5C-33DC-4E5C-B344-10F103B8A22A}" type="presOf" srcId="{E7CF44F1-713F-43D0-8E3E-956D2AC3BF1B}" destId="{7BE93C53-6C39-46FC-911C-EA1C64295DAE}" srcOrd="0" destOrd="0" presId="urn:microsoft.com/office/officeart/2009/layout/ReverseList"/>
    <dgm:cxn modelId="{C7829843-7712-40D4-9796-22326FDFCDBA}" type="presOf" srcId="{8C7A1E8E-4AC8-4FAA-A9FF-E7C246368AEC}" destId="{4B1FA778-6F50-47A5-B4E7-FCBC4B5956B6}" srcOrd="0" destOrd="0" presId="urn:microsoft.com/office/officeart/2009/layout/ReverseList"/>
    <dgm:cxn modelId="{B1564444-D8FE-4F17-BA30-A797FAB0CD12}" type="presOf" srcId="{4894C647-0B18-4C18-8BFC-A1A22FC76220}" destId="{EE7C5498-481F-4A46-8A09-C0288F035A2A}" srcOrd="1" destOrd="0" presId="urn:microsoft.com/office/officeart/2009/layout/ReverseList"/>
    <dgm:cxn modelId="{91D93770-BDAF-414E-8A41-A3E94E298506}" type="presOf" srcId="{FB7A2BA4-1384-4E5E-892D-63670CD90A48}" destId="{4B1FA778-6F50-47A5-B4E7-FCBC4B5956B6}" srcOrd="0" destOrd="1" presId="urn:microsoft.com/office/officeart/2009/layout/ReverseList"/>
    <dgm:cxn modelId="{A6159BA5-EABE-4F7B-84F2-C49669C82D4F}" type="presOf" srcId="{2A626AAD-F11C-47D7-B533-7BDA1249233B}" destId="{EE7C5498-481F-4A46-8A09-C0288F035A2A}" srcOrd="1" destOrd="1" presId="urn:microsoft.com/office/officeart/2009/layout/ReverseList"/>
    <dgm:cxn modelId="{20C759AB-BA44-4C30-9CAB-90AB5DA9B33B}" srcId="{E7CF44F1-713F-43D0-8E3E-956D2AC3BF1B}" destId="{4894C647-0B18-4C18-8BFC-A1A22FC76220}" srcOrd="1" destOrd="0" parTransId="{87BD5DE4-958A-4129-AB4E-A1DBA324B68C}" sibTransId="{499B3A84-8A6D-43DF-8D07-BA5D9FF3227A}"/>
    <dgm:cxn modelId="{C65528E2-C0B4-4F8D-A16F-32EAD0FDA4D5}" type="presOf" srcId="{8C7A1E8E-4AC8-4FAA-A9FF-E7C246368AEC}" destId="{AE853367-74A2-4AA1-9CD2-0A4063F40BBF}" srcOrd="1" destOrd="0" presId="urn:microsoft.com/office/officeart/2009/layout/ReverseList"/>
    <dgm:cxn modelId="{8637BAED-7819-447A-ADB4-AB2CA0F406B4}" type="presOf" srcId="{4894C647-0B18-4C18-8BFC-A1A22FC76220}" destId="{E972528F-C240-4693-8825-E87E5662CA04}" srcOrd="0" destOrd="0" presId="urn:microsoft.com/office/officeart/2009/layout/ReverseList"/>
    <dgm:cxn modelId="{9D990CF6-653A-4CCF-8A63-6B1079DB5530}" type="presOf" srcId="{2A626AAD-F11C-47D7-B533-7BDA1249233B}" destId="{E972528F-C240-4693-8825-E87E5662CA04}" srcOrd="0" destOrd="1" presId="urn:microsoft.com/office/officeart/2009/layout/ReverseList"/>
    <dgm:cxn modelId="{D6C47C6D-FC61-44A3-87EC-C6F3CD344DCB}" type="presParOf" srcId="{7BE93C53-6C39-46FC-911C-EA1C64295DAE}" destId="{4B1FA778-6F50-47A5-B4E7-FCBC4B5956B6}" srcOrd="0" destOrd="0" presId="urn:microsoft.com/office/officeart/2009/layout/ReverseList"/>
    <dgm:cxn modelId="{C7A8FCDD-2FCD-4114-AC7D-3FC730F8A047}" type="presParOf" srcId="{7BE93C53-6C39-46FC-911C-EA1C64295DAE}" destId="{AE853367-74A2-4AA1-9CD2-0A4063F40BBF}" srcOrd="1" destOrd="0" presId="urn:microsoft.com/office/officeart/2009/layout/ReverseList"/>
    <dgm:cxn modelId="{290F0495-6AFE-4264-B7D9-361FA562773D}" type="presParOf" srcId="{7BE93C53-6C39-46FC-911C-EA1C64295DAE}" destId="{E972528F-C240-4693-8825-E87E5662CA04}" srcOrd="2" destOrd="0" presId="urn:microsoft.com/office/officeart/2009/layout/ReverseList"/>
    <dgm:cxn modelId="{D186873E-EE47-42E4-8110-3FCDB27D020E}" type="presParOf" srcId="{7BE93C53-6C39-46FC-911C-EA1C64295DAE}" destId="{EE7C5498-481F-4A46-8A09-C0288F035A2A}" srcOrd="3" destOrd="0" presId="urn:microsoft.com/office/officeart/2009/layout/ReverseList"/>
    <dgm:cxn modelId="{67129DB5-9D53-4C86-A43D-BD6E037C9656}" type="presParOf" srcId="{7BE93C53-6C39-46FC-911C-EA1C64295DAE}" destId="{DBD8A531-E898-427E-A8E4-3779074566CE}" srcOrd="4" destOrd="0" presId="urn:microsoft.com/office/officeart/2009/layout/ReverseList"/>
    <dgm:cxn modelId="{3D43B301-2C3E-4049-AE65-9E60BC1299B2}" type="presParOf" srcId="{7BE93C53-6C39-46FC-911C-EA1C64295DAE}" destId="{91E7BF61-C141-4AA4-AE8F-DD7E15A236FB}"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7BABE-04DE-43D3-8A49-8D307DE2D03D}">
      <dsp:nvSpPr>
        <dsp:cNvPr id="0" name=""/>
        <dsp:cNvSpPr/>
      </dsp:nvSpPr>
      <dsp:spPr>
        <a:xfrm rot="5400000">
          <a:off x="317559" y="1987819"/>
          <a:ext cx="952903" cy="1585610"/>
        </a:xfrm>
        <a:prstGeom prst="corner">
          <a:avLst>
            <a:gd name="adj1" fmla="val 16120"/>
            <a:gd name="adj2" fmla="val 1611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0FBD494-A2F5-4E15-9A22-26295B706CC1}">
      <dsp:nvSpPr>
        <dsp:cNvPr id="0" name=""/>
        <dsp:cNvSpPr/>
      </dsp:nvSpPr>
      <dsp:spPr>
        <a:xfrm>
          <a:off x="158496" y="2461575"/>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Sélectionner un kernel </a:t>
          </a:r>
          <a:r>
            <a:rPr lang="fr-FR" sz="1900" b="0" i="0" kern="1200" dirty="0" err="1"/>
            <a:t>Kaggle</a:t>
          </a:r>
          <a:endParaRPr lang="fr-FR" sz="1900" kern="1200" dirty="0"/>
        </a:p>
      </dsp:txBody>
      <dsp:txXfrm>
        <a:off x="158496" y="2461575"/>
        <a:ext cx="1431498" cy="1254792"/>
      </dsp:txXfrm>
    </dsp:sp>
    <dsp:sp modelId="{A645939A-9D12-48CB-BA07-8B6D6BC0448A}">
      <dsp:nvSpPr>
        <dsp:cNvPr id="0" name=""/>
        <dsp:cNvSpPr/>
      </dsp:nvSpPr>
      <dsp:spPr>
        <a:xfrm>
          <a:off x="1319900" y="1871084"/>
          <a:ext cx="270094" cy="270094"/>
        </a:xfrm>
        <a:prstGeom prst="triangle">
          <a:avLst>
            <a:gd name="adj" fmla="val 100000"/>
          </a:avLst>
        </a:prstGeom>
        <a:gradFill rotWithShape="0">
          <a:gsLst>
            <a:gs pos="0">
              <a:schemeClr val="accent5">
                <a:hueOff val="415722"/>
                <a:satOff val="4075"/>
                <a:lumOff val="1725"/>
                <a:alphaOff val="0"/>
                <a:satMod val="103000"/>
                <a:lumMod val="102000"/>
                <a:tint val="94000"/>
              </a:schemeClr>
            </a:gs>
            <a:gs pos="50000">
              <a:schemeClr val="accent5">
                <a:hueOff val="415722"/>
                <a:satOff val="4075"/>
                <a:lumOff val="1725"/>
                <a:alphaOff val="0"/>
                <a:satMod val="110000"/>
                <a:lumMod val="100000"/>
                <a:shade val="100000"/>
              </a:schemeClr>
            </a:gs>
            <a:gs pos="100000">
              <a:schemeClr val="accent5">
                <a:hueOff val="415722"/>
                <a:satOff val="4075"/>
                <a:lumOff val="1725"/>
                <a:alphaOff val="0"/>
                <a:lumMod val="99000"/>
                <a:satMod val="120000"/>
                <a:shade val="78000"/>
              </a:schemeClr>
            </a:gs>
          </a:gsLst>
          <a:lin ang="5400000" scaled="0"/>
        </a:gradFill>
        <a:ln w="6350" cap="flat" cmpd="sng" algn="ctr">
          <a:solidFill>
            <a:schemeClr val="accent5">
              <a:hueOff val="415722"/>
              <a:satOff val="4075"/>
              <a:lumOff val="172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E727D3B-806D-4E85-A769-D251329AA332}">
      <dsp:nvSpPr>
        <dsp:cNvPr id="0" name=""/>
        <dsp:cNvSpPr/>
      </dsp:nvSpPr>
      <dsp:spPr>
        <a:xfrm rot="5400000">
          <a:off x="2069993" y="1554177"/>
          <a:ext cx="952903" cy="1585610"/>
        </a:xfrm>
        <a:prstGeom prst="corner">
          <a:avLst>
            <a:gd name="adj1" fmla="val 16120"/>
            <a:gd name="adj2" fmla="val 16110"/>
          </a:avLst>
        </a:prstGeom>
        <a:gradFill rotWithShape="0">
          <a:gsLst>
            <a:gs pos="0">
              <a:schemeClr val="accent5">
                <a:hueOff val="831444"/>
                <a:satOff val="8150"/>
                <a:lumOff val="3451"/>
                <a:alphaOff val="0"/>
                <a:satMod val="103000"/>
                <a:lumMod val="102000"/>
                <a:tint val="94000"/>
              </a:schemeClr>
            </a:gs>
            <a:gs pos="50000">
              <a:schemeClr val="accent5">
                <a:hueOff val="831444"/>
                <a:satOff val="8150"/>
                <a:lumOff val="3451"/>
                <a:alphaOff val="0"/>
                <a:satMod val="110000"/>
                <a:lumMod val="100000"/>
                <a:shade val="100000"/>
              </a:schemeClr>
            </a:gs>
            <a:gs pos="100000">
              <a:schemeClr val="accent5">
                <a:hueOff val="831444"/>
                <a:satOff val="8150"/>
                <a:lumOff val="3451"/>
                <a:alphaOff val="0"/>
                <a:lumMod val="99000"/>
                <a:satMod val="120000"/>
                <a:shade val="78000"/>
              </a:schemeClr>
            </a:gs>
          </a:gsLst>
          <a:lin ang="5400000" scaled="0"/>
        </a:gradFill>
        <a:ln w="6350" cap="flat" cmpd="sng" algn="ctr">
          <a:solidFill>
            <a:schemeClr val="accent5">
              <a:hueOff val="831444"/>
              <a:satOff val="8150"/>
              <a:lumOff val="345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EEB2892-E5F3-4607-AE28-04A5DB19970A}">
      <dsp:nvSpPr>
        <dsp:cNvPr id="0" name=""/>
        <dsp:cNvSpPr/>
      </dsp:nvSpPr>
      <dsp:spPr>
        <a:xfrm>
          <a:off x="1910929" y="2027933"/>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Analyser le kernel</a:t>
          </a:r>
          <a:endParaRPr lang="fr-FR" sz="1900" kern="1200" dirty="0"/>
        </a:p>
      </dsp:txBody>
      <dsp:txXfrm>
        <a:off x="1910929" y="2027933"/>
        <a:ext cx="1431498" cy="1254792"/>
      </dsp:txXfrm>
    </dsp:sp>
    <dsp:sp modelId="{66220C25-55AE-4601-A806-11DFC695617A}">
      <dsp:nvSpPr>
        <dsp:cNvPr id="0" name=""/>
        <dsp:cNvSpPr/>
      </dsp:nvSpPr>
      <dsp:spPr>
        <a:xfrm>
          <a:off x="3072333" y="1437443"/>
          <a:ext cx="270094" cy="270094"/>
        </a:xfrm>
        <a:prstGeom prst="triangle">
          <a:avLst>
            <a:gd name="adj" fmla="val 100000"/>
          </a:avLst>
        </a:prstGeom>
        <a:gradFill rotWithShape="0">
          <a:gsLst>
            <a:gs pos="0">
              <a:schemeClr val="accent5">
                <a:hueOff val="1247166"/>
                <a:satOff val="12225"/>
                <a:lumOff val="5176"/>
                <a:alphaOff val="0"/>
                <a:satMod val="103000"/>
                <a:lumMod val="102000"/>
                <a:tint val="94000"/>
              </a:schemeClr>
            </a:gs>
            <a:gs pos="50000">
              <a:schemeClr val="accent5">
                <a:hueOff val="1247166"/>
                <a:satOff val="12225"/>
                <a:lumOff val="5176"/>
                <a:alphaOff val="0"/>
                <a:satMod val="110000"/>
                <a:lumMod val="100000"/>
                <a:shade val="100000"/>
              </a:schemeClr>
            </a:gs>
            <a:gs pos="100000">
              <a:schemeClr val="accent5">
                <a:hueOff val="1247166"/>
                <a:satOff val="12225"/>
                <a:lumOff val="5176"/>
                <a:alphaOff val="0"/>
                <a:lumMod val="99000"/>
                <a:satMod val="120000"/>
                <a:shade val="78000"/>
              </a:schemeClr>
            </a:gs>
          </a:gsLst>
          <a:lin ang="5400000" scaled="0"/>
        </a:gradFill>
        <a:ln w="6350" cap="flat" cmpd="sng" algn="ctr">
          <a:solidFill>
            <a:schemeClr val="accent5">
              <a:hueOff val="1247166"/>
              <a:satOff val="12225"/>
              <a:lumOff val="517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0BC7FA6-0A7F-44E5-87C8-9C5368EE94FF}">
      <dsp:nvSpPr>
        <dsp:cNvPr id="0" name=""/>
        <dsp:cNvSpPr/>
      </dsp:nvSpPr>
      <dsp:spPr>
        <a:xfrm rot="5400000">
          <a:off x="3822426" y="1120536"/>
          <a:ext cx="952903" cy="1585610"/>
        </a:xfrm>
        <a:prstGeom prst="corner">
          <a:avLst>
            <a:gd name="adj1" fmla="val 16120"/>
            <a:gd name="adj2" fmla="val 16110"/>
          </a:avLst>
        </a:prstGeom>
        <a:gradFill rotWithShape="0">
          <a:gsLst>
            <a:gs pos="0">
              <a:schemeClr val="accent5">
                <a:hueOff val="1662888"/>
                <a:satOff val="16300"/>
                <a:lumOff val="6902"/>
                <a:alphaOff val="0"/>
                <a:satMod val="103000"/>
                <a:lumMod val="102000"/>
                <a:tint val="94000"/>
              </a:schemeClr>
            </a:gs>
            <a:gs pos="50000">
              <a:schemeClr val="accent5">
                <a:hueOff val="1662888"/>
                <a:satOff val="16300"/>
                <a:lumOff val="6902"/>
                <a:alphaOff val="0"/>
                <a:satMod val="110000"/>
                <a:lumMod val="100000"/>
                <a:shade val="100000"/>
              </a:schemeClr>
            </a:gs>
            <a:gs pos="100000">
              <a:schemeClr val="accent5">
                <a:hueOff val="1662888"/>
                <a:satOff val="16300"/>
                <a:lumOff val="6902"/>
                <a:alphaOff val="0"/>
                <a:lumMod val="99000"/>
                <a:satMod val="120000"/>
                <a:shade val="78000"/>
              </a:schemeClr>
            </a:gs>
          </a:gsLst>
          <a:lin ang="5400000" scaled="0"/>
        </a:gradFill>
        <a:ln w="6350" cap="flat" cmpd="sng" algn="ctr">
          <a:solidFill>
            <a:schemeClr val="accent5">
              <a:hueOff val="1662888"/>
              <a:satOff val="16300"/>
              <a:lumOff val="690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1EF8B3A-0290-463A-929B-27B7E75BD6E5}">
      <dsp:nvSpPr>
        <dsp:cNvPr id="0" name=""/>
        <dsp:cNvSpPr/>
      </dsp:nvSpPr>
      <dsp:spPr>
        <a:xfrm>
          <a:off x="3663363" y="1594292"/>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Adapter le kernel aux besoins clients</a:t>
          </a:r>
          <a:endParaRPr lang="fr-FR" sz="1900" kern="1200" dirty="0"/>
        </a:p>
      </dsp:txBody>
      <dsp:txXfrm>
        <a:off x="3663363" y="1594292"/>
        <a:ext cx="1431498" cy="1254792"/>
      </dsp:txXfrm>
    </dsp:sp>
    <dsp:sp modelId="{0F5482C5-40FC-464E-8FA0-7E2DE33B2B1E}">
      <dsp:nvSpPr>
        <dsp:cNvPr id="0" name=""/>
        <dsp:cNvSpPr/>
      </dsp:nvSpPr>
      <dsp:spPr>
        <a:xfrm>
          <a:off x="4824767" y="1003802"/>
          <a:ext cx="270094" cy="270094"/>
        </a:xfrm>
        <a:prstGeom prst="triangle">
          <a:avLst>
            <a:gd name="adj" fmla="val 100000"/>
          </a:avLst>
        </a:prstGeom>
        <a:gradFill rotWithShape="0">
          <a:gsLst>
            <a:gs pos="0">
              <a:schemeClr val="accent5">
                <a:hueOff val="2078611"/>
                <a:satOff val="20375"/>
                <a:lumOff val="8627"/>
                <a:alphaOff val="0"/>
                <a:satMod val="103000"/>
                <a:lumMod val="102000"/>
                <a:tint val="94000"/>
              </a:schemeClr>
            </a:gs>
            <a:gs pos="50000">
              <a:schemeClr val="accent5">
                <a:hueOff val="2078611"/>
                <a:satOff val="20375"/>
                <a:lumOff val="8627"/>
                <a:alphaOff val="0"/>
                <a:satMod val="110000"/>
                <a:lumMod val="100000"/>
                <a:shade val="100000"/>
              </a:schemeClr>
            </a:gs>
            <a:gs pos="100000">
              <a:schemeClr val="accent5">
                <a:hueOff val="2078611"/>
                <a:satOff val="20375"/>
                <a:lumOff val="8627"/>
                <a:alphaOff val="0"/>
                <a:lumMod val="99000"/>
                <a:satMod val="120000"/>
                <a:shade val="78000"/>
              </a:schemeClr>
            </a:gs>
          </a:gsLst>
          <a:lin ang="5400000" scaled="0"/>
        </a:gradFill>
        <a:ln w="6350" cap="flat" cmpd="sng" algn="ctr">
          <a:solidFill>
            <a:schemeClr val="accent5">
              <a:hueOff val="2078611"/>
              <a:satOff val="20375"/>
              <a:lumOff val="8627"/>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6917A11-B723-41BF-B8EE-AF00E8B59E16}">
      <dsp:nvSpPr>
        <dsp:cNvPr id="0" name=""/>
        <dsp:cNvSpPr/>
      </dsp:nvSpPr>
      <dsp:spPr>
        <a:xfrm rot="5400000">
          <a:off x="5574859" y="686895"/>
          <a:ext cx="952903" cy="1585610"/>
        </a:xfrm>
        <a:prstGeom prst="corner">
          <a:avLst>
            <a:gd name="adj1" fmla="val 16120"/>
            <a:gd name="adj2" fmla="val 16110"/>
          </a:avLst>
        </a:prstGeom>
        <a:gradFill rotWithShape="0">
          <a:gsLst>
            <a:gs pos="0">
              <a:schemeClr val="accent5">
                <a:hueOff val="2494333"/>
                <a:satOff val="24450"/>
                <a:lumOff val="10352"/>
                <a:alphaOff val="0"/>
                <a:satMod val="103000"/>
                <a:lumMod val="102000"/>
                <a:tint val="94000"/>
              </a:schemeClr>
            </a:gs>
            <a:gs pos="50000">
              <a:schemeClr val="accent5">
                <a:hueOff val="2494333"/>
                <a:satOff val="24450"/>
                <a:lumOff val="10352"/>
                <a:alphaOff val="0"/>
                <a:satMod val="110000"/>
                <a:lumMod val="100000"/>
                <a:shade val="100000"/>
              </a:schemeClr>
            </a:gs>
            <a:gs pos="100000">
              <a:schemeClr val="accent5">
                <a:hueOff val="2494333"/>
                <a:satOff val="24450"/>
                <a:lumOff val="10352"/>
                <a:alphaOff val="0"/>
                <a:lumMod val="99000"/>
                <a:satMod val="120000"/>
                <a:shade val="78000"/>
              </a:schemeClr>
            </a:gs>
          </a:gsLst>
          <a:lin ang="5400000" scaled="0"/>
        </a:gradFill>
        <a:ln w="6350" cap="flat" cmpd="sng" algn="ctr">
          <a:solidFill>
            <a:schemeClr val="accent5">
              <a:hueOff val="2494333"/>
              <a:satOff val="24450"/>
              <a:lumOff val="1035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4370288-32DE-4F79-895F-F73AB10256B6}">
      <dsp:nvSpPr>
        <dsp:cNvPr id="0" name=""/>
        <dsp:cNvSpPr/>
      </dsp:nvSpPr>
      <dsp:spPr>
        <a:xfrm>
          <a:off x="5415796" y="1160651"/>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Elaborer le modèle</a:t>
          </a:r>
        </a:p>
      </dsp:txBody>
      <dsp:txXfrm>
        <a:off x="5415796" y="1160651"/>
        <a:ext cx="1431498" cy="1254792"/>
      </dsp:txXfrm>
    </dsp:sp>
    <dsp:sp modelId="{9065207F-2968-4E0F-9CE7-6D50F84C03D4}">
      <dsp:nvSpPr>
        <dsp:cNvPr id="0" name=""/>
        <dsp:cNvSpPr/>
      </dsp:nvSpPr>
      <dsp:spPr>
        <a:xfrm>
          <a:off x="6577200" y="570160"/>
          <a:ext cx="270094" cy="270094"/>
        </a:xfrm>
        <a:prstGeom prst="triangle">
          <a:avLst>
            <a:gd name="adj" fmla="val 100000"/>
          </a:avLst>
        </a:prstGeom>
        <a:gradFill rotWithShape="0">
          <a:gsLst>
            <a:gs pos="0">
              <a:schemeClr val="accent5">
                <a:hueOff val="2910055"/>
                <a:satOff val="28525"/>
                <a:lumOff val="12078"/>
                <a:alphaOff val="0"/>
                <a:satMod val="103000"/>
                <a:lumMod val="102000"/>
                <a:tint val="94000"/>
              </a:schemeClr>
            </a:gs>
            <a:gs pos="50000">
              <a:schemeClr val="accent5">
                <a:hueOff val="2910055"/>
                <a:satOff val="28525"/>
                <a:lumOff val="12078"/>
                <a:alphaOff val="0"/>
                <a:satMod val="110000"/>
                <a:lumMod val="100000"/>
                <a:shade val="100000"/>
              </a:schemeClr>
            </a:gs>
            <a:gs pos="100000">
              <a:schemeClr val="accent5">
                <a:hueOff val="2910055"/>
                <a:satOff val="28525"/>
                <a:lumOff val="12078"/>
                <a:alphaOff val="0"/>
                <a:lumMod val="99000"/>
                <a:satMod val="120000"/>
                <a:shade val="78000"/>
              </a:schemeClr>
            </a:gs>
          </a:gsLst>
          <a:lin ang="5400000" scaled="0"/>
        </a:gradFill>
        <a:ln w="6350" cap="flat" cmpd="sng" algn="ctr">
          <a:solidFill>
            <a:schemeClr val="accent5">
              <a:hueOff val="2910055"/>
              <a:satOff val="28525"/>
              <a:lumOff val="12078"/>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86AA7F-2907-401F-BEAA-62297208FDBA}">
      <dsp:nvSpPr>
        <dsp:cNvPr id="0" name=""/>
        <dsp:cNvSpPr/>
      </dsp:nvSpPr>
      <dsp:spPr>
        <a:xfrm rot="5400000">
          <a:off x="7327293" y="253253"/>
          <a:ext cx="952903" cy="1585610"/>
        </a:xfrm>
        <a:prstGeom prst="corner">
          <a:avLst>
            <a:gd name="adj1" fmla="val 16120"/>
            <a:gd name="adj2" fmla="val 16110"/>
          </a:avLst>
        </a:prstGeom>
        <a:gradFill rotWithShape="0">
          <a:gsLst>
            <a:gs pos="0">
              <a:schemeClr val="accent5">
                <a:hueOff val="3325777"/>
                <a:satOff val="32600"/>
                <a:lumOff val="13803"/>
                <a:alphaOff val="0"/>
                <a:satMod val="103000"/>
                <a:lumMod val="102000"/>
                <a:tint val="94000"/>
              </a:schemeClr>
            </a:gs>
            <a:gs pos="50000">
              <a:schemeClr val="accent5">
                <a:hueOff val="3325777"/>
                <a:satOff val="32600"/>
                <a:lumOff val="13803"/>
                <a:alphaOff val="0"/>
                <a:satMod val="110000"/>
                <a:lumMod val="100000"/>
                <a:shade val="100000"/>
              </a:schemeClr>
            </a:gs>
            <a:gs pos="100000">
              <a:schemeClr val="accent5">
                <a:hueOff val="3325777"/>
                <a:satOff val="32600"/>
                <a:lumOff val="13803"/>
                <a:alphaOff val="0"/>
                <a:lumMod val="99000"/>
                <a:satMod val="120000"/>
                <a:shade val="78000"/>
              </a:schemeClr>
            </a:gs>
          </a:gsLst>
          <a:lin ang="5400000" scaled="0"/>
        </a:gradFill>
        <a:ln w="6350" cap="flat" cmpd="sng" algn="ctr">
          <a:solidFill>
            <a:schemeClr val="accent5">
              <a:hueOff val="3325777"/>
              <a:satOff val="32600"/>
              <a:lumOff val="1380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1E1D1A3-0611-4CF7-BD48-CC8B0EF6FEE0}">
      <dsp:nvSpPr>
        <dsp:cNvPr id="0" name=""/>
        <dsp:cNvSpPr/>
      </dsp:nvSpPr>
      <dsp:spPr>
        <a:xfrm>
          <a:off x="7168230" y="727009"/>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Optimiser le modèle</a:t>
          </a:r>
        </a:p>
      </dsp:txBody>
      <dsp:txXfrm>
        <a:off x="7168230" y="727009"/>
        <a:ext cx="1431498" cy="1254792"/>
      </dsp:txXfrm>
    </dsp:sp>
    <dsp:sp modelId="{B59279A2-31EB-4696-A943-3CEC823AEA45}">
      <dsp:nvSpPr>
        <dsp:cNvPr id="0" name=""/>
        <dsp:cNvSpPr/>
      </dsp:nvSpPr>
      <dsp:spPr>
        <a:xfrm>
          <a:off x="8329634" y="136519"/>
          <a:ext cx="270094" cy="270094"/>
        </a:xfrm>
        <a:prstGeom prst="triangle">
          <a:avLst>
            <a:gd name="adj" fmla="val 100000"/>
          </a:avLst>
        </a:prstGeom>
        <a:gradFill rotWithShape="0">
          <a:gsLst>
            <a:gs pos="0">
              <a:schemeClr val="accent5">
                <a:hueOff val="3741499"/>
                <a:satOff val="36675"/>
                <a:lumOff val="15529"/>
                <a:alphaOff val="0"/>
                <a:satMod val="103000"/>
                <a:lumMod val="102000"/>
                <a:tint val="94000"/>
              </a:schemeClr>
            </a:gs>
            <a:gs pos="50000">
              <a:schemeClr val="accent5">
                <a:hueOff val="3741499"/>
                <a:satOff val="36675"/>
                <a:lumOff val="15529"/>
                <a:alphaOff val="0"/>
                <a:satMod val="110000"/>
                <a:lumMod val="100000"/>
                <a:shade val="100000"/>
              </a:schemeClr>
            </a:gs>
            <a:gs pos="100000">
              <a:schemeClr val="accent5">
                <a:hueOff val="3741499"/>
                <a:satOff val="36675"/>
                <a:lumOff val="15529"/>
                <a:alphaOff val="0"/>
                <a:lumMod val="99000"/>
                <a:satMod val="120000"/>
                <a:shade val="78000"/>
              </a:schemeClr>
            </a:gs>
          </a:gsLst>
          <a:lin ang="5400000" scaled="0"/>
        </a:gradFill>
        <a:ln w="6350" cap="flat" cmpd="sng" algn="ctr">
          <a:solidFill>
            <a:schemeClr val="accent5">
              <a:hueOff val="3741499"/>
              <a:satOff val="36675"/>
              <a:lumOff val="1552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EA9982-09A9-4C02-9411-D57B90F94FB9}">
      <dsp:nvSpPr>
        <dsp:cNvPr id="0" name=""/>
        <dsp:cNvSpPr/>
      </dsp:nvSpPr>
      <dsp:spPr>
        <a:xfrm rot="5400000">
          <a:off x="9079726" y="-180387"/>
          <a:ext cx="952903" cy="1585610"/>
        </a:xfrm>
        <a:prstGeom prst="corner">
          <a:avLst>
            <a:gd name="adj1" fmla="val 16120"/>
            <a:gd name="adj2" fmla="val 16110"/>
          </a:avLst>
        </a:prstGeom>
        <a:gradFill rotWithShape="0">
          <a:gsLst>
            <a:gs pos="0">
              <a:schemeClr val="accent5">
                <a:hueOff val="4157221"/>
                <a:satOff val="40750"/>
                <a:lumOff val="17254"/>
                <a:alphaOff val="0"/>
                <a:satMod val="103000"/>
                <a:lumMod val="102000"/>
                <a:tint val="94000"/>
              </a:schemeClr>
            </a:gs>
            <a:gs pos="50000">
              <a:schemeClr val="accent5">
                <a:hueOff val="4157221"/>
                <a:satOff val="40750"/>
                <a:lumOff val="17254"/>
                <a:alphaOff val="0"/>
                <a:satMod val="110000"/>
                <a:lumMod val="100000"/>
                <a:shade val="100000"/>
              </a:schemeClr>
            </a:gs>
            <a:gs pos="100000">
              <a:schemeClr val="accent5">
                <a:hueOff val="4157221"/>
                <a:satOff val="40750"/>
                <a:lumOff val="17254"/>
                <a:alphaOff val="0"/>
                <a:lumMod val="99000"/>
                <a:satMod val="120000"/>
                <a:shade val="78000"/>
              </a:schemeClr>
            </a:gs>
          </a:gsLst>
          <a:lin ang="5400000" scaled="0"/>
        </a:gradFill>
        <a:ln w="6350" cap="flat" cmpd="sng" algn="ctr">
          <a:solidFill>
            <a:schemeClr val="accent5">
              <a:hueOff val="4157221"/>
              <a:satOff val="40750"/>
              <a:lumOff val="1725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E153465-AD64-4CD3-9A61-4A40806669F5}">
      <dsp:nvSpPr>
        <dsp:cNvPr id="0" name=""/>
        <dsp:cNvSpPr/>
      </dsp:nvSpPr>
      <dsp:spPr>
        <a:xfrm>
          <a:off x="8920663" y="293368"/>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Expliciter le modèle</a:t>
          </a:r>
        </a:p>
      </dsp:txBody>
      <dsp:txXfrm>
        <a:off x="8920663" y="293368"/>
        <a:ext cx="1431498" cy="1254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A2FCC-478C-4679-A49D-FA0E6B8C92CB}">
      <dsp:nvSpPr>
        <dsp:cNvPr id="0" name=""/>
        <dsp:cNvSpPr/>
      </dsp:nvSpPr>
      <dsp:spPr>
        <a:xfrm>
          <a:off x="3251199" y="535"/>
          <a:ext cx="4876800" cy="2090295"/>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calculer la probabilité qu’un client rembourse ou non son crédit, </a:t>
          </a:r>
          <a:endParaRPr lang="fr-FR" sz="1600" kern="1200" dirty="0"/>
        </a:p>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puis classifier la demande en crédit accordé ou refusé. </a:t>
          </a:r>
          <a:br>
            <a:rPr lang="fr-FR" sz="1600" kern="1200" dirty="0">
              <a:latin typeface="Titillium" panose="020B0604020202020204" charset="0"/>
              <a:ea typeface="Yu Gothic Light" panose="020B0300000000000000" pitchFamily="34" charset="-128"/>
              <a:cs typeface="Titillium" panose="020B0604020202020204" charset="0"/>
            </a:rPr>
          </a:br>
          <a:endParaRPr lang="fr-FR" sz="1600" kern="1200" dirty="0"/>
        </a:p>
      </dsp:txBody>
      <dsp:txXfrm>
        <a:off x="3251199" y="261822"/>
        <a:ext cx="4092939" cy="1567721"/>
      </dsp:txXfrm>
    </dsp:sp>
    <dsp:sp modelId="{B0175EEB-DD7C-4260-8C4F-A7200DE073E2}">
      <dsp:nvSpPr>
        <dsp:cNvPr id="0" name=""/>
        <dsp:cNvSpPr/>
      </dsp:nvSpPr>
      <dsp:spPr>
        <a:xfrm>
          <a:off x="0" y="535"/>
          <a:ext cx="3251200" cy="209029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Titillium" panose="020B0604020202020204" charset="0"/>
              <a:ea typeface="Yu Gothic Light" panose="020B0300000000000000" pitchFamily="34" charset="-128"/>
              <a:cs typeface="Titillium" panose="020B0604020202020204" charset="0"/>
            </a:rPr>
            <a:t>mettre en œuvre un outil de “scoring crédit”</a:t>
          </a:r>
          <a:endParaRPr lang="fr-FR" sz="2800" kern="1200" dirty="0"/>
        </a:p>
      </dsp:txBody>
      <dsp:txXfrm>
        <a:off x="102040" y="102575"/>
        <a:ext cx="3047120" cy="1886215"/>
      </dsp:txXfrm>
    </dsp:sp>
    <dsp:sp modelId="{BF0F1017-2B72-429A-8DCE-E1C80C325035}">
      <dsp:nvSpPr>
        <dsp:cNvPr id="0" name=""/>
        <dsp:cNvSpPr/>
      </dsp:nvSpPr>
      <dsp:spPr>
        <a:xfrm>
          <a:off x="3251199" y="2299860"/>
          <a:ext cx="4876800" cy="2090295"/>
        </a:xfrm>
        <a:prstGeom prst="rightArrow">
          <a:avLst>
            <a:gd name="adj1" fmla="val 75000"/>
            <a:gd name="adj2" fmla="val 50000"/>
          </a:avLst>
        </a:prstGeom>
        <a:solidFill>
          <a:schemeClr val="accent4">
            <a:tint val="40000"/>
            <a:alpha val="90000"/>
            <a:hueOff val="-4849561"/>
            <a:satOff val="-53056"/>
            <a:lumOff val="-3946"/>
            <a:alphaOff val="0"/>
          </a:schemeClr>
        </a:solidFill>
        <a:ln w="6350" cap="flat" cmpd="sng" algn="ctr">
          <a:solidFill>
            <a:schemeClr val="accent4">
              <a:tint val="40000"/>
              <a:alpha val="90000"/>
              <a:hueOff val="-4849561"/>
              <a:satOff val="-53056"/>
              <a:lumOff val="-394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les chargés de relation client peuvent expliquer de façon la plus transparente possible les décisions d’octroi de crédit, </a:t>
          </a:r>
          <a:endParaRPr lang="fr-FR" sz="1600" kern="1200" dirty="0"/>
        </a:p>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Et permettre à leurs clients de disposer de leurs informations personnelles et de les explorer facilement. </a:t>
          </a:r>
          <a:endParaRPr lang="fr-FR" sz="1600" kern="1200" dirty="0"/>
        </a:p>
      </dsp:txBody>
      <dsp:txXfrm>
        <a:off x="3251199" y="2561147"/>
        <a:ext cx="4092939" cy="1567721"/>
      </dsp:txXfrm>
    </dsp:sp>
    <dsp:sp modelId="{57B32683-11FA-4E8C-8462-17F706F60C77}">
      <dsp:nvSpPr>
        <dsp:cNvPr id="0" name=""/>
        <dsp:cNvSpPr/>
      </dsp:nvSpPr>
      <dsp:spPr>
        <a:xfrm>
          <a:off x="0" y="2299860"/>
          <a:ext cx="3251200" cy="2090295"/>
        </a:xfrm>
        <a:prstGeom prst="roundRect">
          <a:avLst/>
        </a:prstGeom>
        <a:gradFill rotWithShape="0">
          <a:gsLst>
            <a:gs pos="0">
              <a:schemeClr val="accent4">
                <a:hueOff val="-4172084"/>
                <a:satOff val="-42564"/>
                <a:lumOff val="-13137"/>
                <a:alphaOff val="0"/>
                <a:satMod val="103000"/>
                <a:lumMod val="102000"/>
                <a:tint val="94000"/>
              </a:schemeClr>
            </a:gs>
            <a:gs pos="50000">
              <a:schemeClr val="accent4">
                <a:hueOff val="-4172084"/>
                <a:satOff val="-42564"/>
                <a:lumOff val="-13137"/>
                <a:alphaOff val="0"/>
                <a:satMod val="110000"/>
                <a:lumMod val="100000"/>
                <a:shade val="100000"/>
              </a:schemeClr>
            </a:gs>
            <a:gs pos="100000">
              <a:schemeClr val="accent4">
                <a:hueOff val="-4172084"/>
                <a:satOff val="-42564"/>
                <a:lumOff val="-1313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Titillium" panose="020B0604020202020204" charset="0"/>
              <a:ea typeface="Yu Gothic Light" panose="020B0300000000000000" pitchFamily="34" charset="-128"/>
              <a:cs typeface="Titillium" panose="020B0604020202020204" charset="0"/>
            </a:rPr>
            <a:t>transparence vis-à-vis des décisions d’octroi de crédit</a:t>
          </a:r>
          <a:endParaRPr lang="fr-FR" sz="2800" kern="1200" dirty="0"/>
        </a:p>
      </dsp:txBody>
      <dsp:txXfrm>
        <a:off x="102040" y="2401900"/>
        <a:ext cx="3047120" cy="1886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BDB13-8AE6-4F63-BFAF-8CEC844A69A5}">
      <dsp:nvSpPr>
        <dsp:cNvPr id="0" name=""/>
        <dsp:cNvSpPr/>
      </dsp:nvSpPr>
      <dsp:spPr>
        <a:xfrm rot="5400000">
          <a:off x="1004876" y="1052965"/>
          <a:ext cx="1816935" cy="3023339"/>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8C09E4-0D57-47C5-BE04-7D3A465C8A7E}">
      <dsp:nvSpPr>
        <dsp:cNvPr id="0" name=""/>
        <dsp:cNvSpPr/>
      </dsp:nvSpPr>
      <dsp:spPr>
        <a:xfrm>
          <a:off x="701585" y="1956292"/>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a:t>Train/test split (80/20)</a:t>
          </a:r>
          <a:endParaRPr lang="en-US" sz="3200" kern="1200" dirty="0"/>
        </a:p>
      </dsp:txBody>
      <dsp:txXfrm>
        <a:off x="701585" y="1956292"/>
        <a:ext cx="2729487" cy="2392556"/>
      </dsp:txXfrm>
    </dsp:sp>
    <dsp:sp modelId="{6BB86AA1-B4ED-4683-B352-4F56EBF88DFD}">
      <dsp:nvSpPr>
        <dsp:cNvPr id="0" name=""/>
        <dsp:cNvSpPr/>
      </dsp:nvSpPr>
      <dsp:spPr>
        <a:xfrm>
          <a:off x="2916075" y="830384"/>
          <a:ext cx="514997" cy="514997"/>
        </a:xfrm>
        <a:prstGeom prst="triangle">
          <a:avLst>
            <a:gd name="adj" fmla="val 100000"/>
          </a:avLst>
        </a:prstGeom>
        <a:solidFill>
          <a:schemeClr val="accent2">
            <a:hueOff val="-1041794"/>
            <a:satOff val="-13105"/>
            <a:lumOff val="-4020"/>
            <a:alphaOff val="0"/>
          </a:schemeClr>
        </a:solidFill>
        <a:ln w="12700" cap="flat" cmpd="sng" algn="ctr">
          <a:solidFill>
            <a:schemeClr val="accent2">
              <a:hueOff val="-1041794"/>
              <a:satOff val="-13105"/>
              <a:lumOff val="-40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0C306-49F6-461C-8E17-0925BF1B2A17}">
      <dsp:nvSpPr>
        <dsp:cNvPr id="0" name=""/>
        <dsp:cNvSpPr/>
      </dsp:nvSpPr>
      <dsp:spPr>
        <a:xfrm rot="5400000">
          <a:off x="4346303" y="226126"/>
          <a:ext cx="1816935" cy="3023339"/>
        </a:xfrm>
        <a:prstGeom prst="corner">
          <a:avLst>
            <a:gd name="adj1" fmla="val 16120"/>
            <a:gd name="adj2" fmla="val 16110"/>
          </a:avLst>
        </a:prstGeom>
        <a:solidFill>
          <a:schemeClr val="accent2">
            <a:hueOff val="-2083588"/>
            <a:satOff val="-26210"/>
            <a:lumOff val="-8040"/>
            <a:alphaOff val="0"/>
          </a:schemeClr>
        </a:solidFill>
        <a:ln w="12700" cap="flat" cmpd="sng" algn="ctr">
          <a:solidFill>
            <a:schemeClr val="accent2">
              <a:hueOff val="-2083588"/>
              <a:satOff val="-26210"/>
              <a:lumOff val="-804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5CF6D-84F4-4169-A199-D635AD2CEF73}">
      <dsp:nvSpPr>
        <dsp:cNvPr id="0" name=""/>
        <dsp:cNvSpPr/>
      </dsp:nvSpPr>
      <dsp:spPr>
        <a:xfrm>
          <a:off x="4043011" y="1129453"/>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err="1"/>
            <a:t>Preprocessing</a:t>
          </a:r>
          <a:r>
            <a:rPr lang="fr-FR" sz="3200" kern="1200" dirty="0"/>
            <a:t> </a:t>
          </a:r>
          <a:endParaRPr lang="en-US" sz="3200" kern="1200" dirty="0"/>
        </a:p>
      </dsp:txBody>
      <dsp:txXfrm>
        <a:off x="4043011" y="1129453"/>
        <a:ext cx="2729487" cy="2392556"/>
      </dsp:txXfrm>
    </dsp:sp>
    <dsp:sp modelId="{43086B5B-AA33-462D-A29A-9DBCDF936B50}">
      <dsp:nvSpPr>
        <dsp:cNvPr id="0" name=""/>
        <dsp:cNvSpPr/>
      </dsp:nvSpPr>
      <dsp:spPr>
        <a:xfrm>
          <a:off x="6257501" y="3544"/>
          <a:ext cx="514997" cy="514997"/>
        </a:xfrm>
        <a:prstGeom prst="triangle">
          <a:avLst>
            <a:gd name="adj" fmla="val 100000"/>
          </a:avLst>
        </a:prstGeom>
        <a:solidFill>
          <a:schemeClr val="accent2">
            <a:hueOff val="-3125382"/>
            <a:satOff val="-39314"/>
            <a:lumOff val="-12059"/>
            <a:alphaOff val="0"/>
          </a:schemeClr>
        </a:solidFill>
        <a:ln w="12700" cap="flat" cmpd="sng" algn="ctr">
          <a:solidFill>
            <a:schemeClr val="accent2">
              <a:hueOff val="-3125382"/>
              <a:satOff val="-39314"/>
              <a:lumOff val="-1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DD423-5284-4D05-BDCB-42836FC7BC90}">
      <dsp:nvSpPr>
        <dsp:cNvPr id="0" name=""/>
        <dsp:cNvSpPr/>
      </dsp:nvSpPr>
      <dsp:spPr>
        <a:xfrm rot="5400000">
          <a:off x="7687729" y="-600712"/>
          <a:ext cx="1816935" cy="3023339"/>
        </a:xfrm>
        <a:prstGeom prst="corner">
          <a:avLst>
            <a:gd name="adj1" fmla="val 16120"/>
            <a:gd name="adj2" fmla="val 16110"/>
          </a:avLst>
        </a:prstGeom>
        <a:solidFill>
          <a:schemeClr val="accent2">
            <a:hueOff val="-4167177"/>
            <a:satOff val="-52419"/>
            <a:lumOff val="-16079"/>
            <a:alphaOff val="0"/>
          </a:schemeClr>
        </a:solidFill>
        <a:ln w="12700" cap="flat" cmpd="sng" algn="ctr">
          <a:solidFill>
            <a:schemeClr val="accent2">
              <a:hueOff val="-4167177"/>
              <a:satOff val="-52419"/>
              <a:lumOff val="-1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C92A-6DDF-4C24-BB97-839F8C98E9C2}">
      <dsp:nvSpPr>
        <dsp:cNvPr id="0" name=""/>
        <dsp:cNvSpPr/>
      </dsp:nvSpPr>
      <dsp:spPr>
        <a:xfrm>
          <a:off x="7384437" y="302614"/>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a:t>Recherche randomisée d’</a:t>
          </a:r>
          <a:r>
            <a:rPr lang="fr-FR" sz="3200" kern="1200" dirty="0" err="1"/>
            <a:t>hyperparams</a:t>
          </a:r>
          <a:endParaRPr lang="en-US" sz="3200" kern="1200" dirty="0"/>
        </a:p>
      </dsp:txBody>
      <dsp:txXfrm>
        <a:off x="7384437" y="302614"/>
        <a:ext cx="2729487" cy="23925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CB876-FA94-4427-A563-EF862E082D07}">
      <dsp:nvSpPr>
        <dsp:cNvPr id="0" name=""/>
        <dsp:cNvSpPr/>
      </dsp:nvSpPr>
      <dsp:spPr>
        <a:xfrm>
          <a:off x="2168" y="1264"/>
          <a:ext cx="4915792"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err="1"/>
            <a:t>Preprocessor</a:t>
          </a:r>
          <a:r>
            <a:rPr lang="fr-FR" sz="2500" kern="1200" dirty="0"/>
            <a:t> = </a:t>
          </a:r>
          <a:r>
            <a:rPr lang="fr-FR" sz="2500" kern="1200" dirty="0" err="1"/>
            <a:t>columntransformer</a:t>
          </a:r>
          <a:endParaRPr lang="fr-FR" sz="2500" kern="1200" dirty="0"/>
        </a:p>
      </dsp:txBody>
      <dsp:txXfrm>
        <a:off x="19606" y="18702"/>
        <a:ext cx="4880916" cy="560492"/>
      </dsp:txXfrm>
    </dsp:sp>
    <dsp:sp modelId="{4F4BC32F-AC15-414E-8F50-0F9F07436C70}">
      <dsp:nvSpPr>
        <dsp:cNvPr id="0" name=""/>
        <dsp:cNvSpPr/>
      </dsp:nvSpPr>
      <dsp:spPr>
        <a:xfrm>
          <a:off x="2168" y="660335"/>
          <a:ext cx="3199618"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pipeline</a:t>
          </a:r>
          <a:endParaRPr lang="fr-FR" sz="1500" kern="1200" dirty="0"/>
        </a:p>
      </dsp:txBody>
      <dsp:txXfrm>
        <a:off x="19606" y="677773"/>
        <a:ext cx="3164742" cy="560492"/>
      </dsp:txXfrm>
    </dsp:sp>
    <dsp:sp modelId="{5D40EB15-0CC0-42C8-A04F-9E31E79F768B}">
      <dsp:nvSpPr>
        <dsp:cNvPr id="0" name=""/>
        <dsp:cNvSpPr/>
      </dsp:nvSpPr>
      <dsp:spPr>
        <a:xfrm>
          <a:off x="2168" y="1319406"/>
          <a:ext cx="3199618"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err="1"/>
            <a:t>Numeric</a:t>
          </a:r>
          <a:r>
            <a:rPr lang="fr-FR" sz="1500" kern="1200" dirty="0"/>
            <a:t> transformer</a:t>
          </a:r>
        </a:p>
      </dsp:txBody>
      <dsp:txXfrm>
        <a:off x="19606" y="1336844"/>
        <a:ext cx="3164742" cy="560492"/>
      </dsp:txXfrm>
    </dsp:sp>
    <dsp:sp modelId="{F29114DD-FDCD-4C34-AFBB-83F538831A19}">
      <dsp:nvSpPr>
        <dsp:cNvPr id="0" name=""/>
        <dsp:cNvSpPr/>
      </dsp:nvSpPr>
      <dsp:spPr>
        <a:xfrm>
          <a:off x="2168" y="1978477"/>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Simple imputer </a:t>
          </a:r>
        </a:p>
      </dsp:txBody>
      <dsp:txXfrm>
        <a:off x="19606" y="1995915"/>
        <a:ext cx="1548310" cy="560492"/>
      </dsp:txXfrm>
    </dsp:sp>
    <dsp:sp modelId="{601B5F7B-2CE8-43C7-B4B3-8027E4B0666B}">
      <dsp:nvSpPr>
        <dsp:cNvPr id="0" name=""/>
        <dsp:cNvSpPr/>
      </dsp:nvSpPr>
      <dsp:spPr>
        <a:xfrm>
          <a:off x="1618601" y="1978477"/>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Standard </a:t>
          </a:r>
          <a:r>
            <a:rPr lang="fr-FR" sz="1500" kern="1200" dirty="0" err="1"/>
            <a:t>scaler</a:t>
          </a:r>
          <a:endParaRPr lang="fr-FR" sz="1500" kern="1200" dirty="0"/>
        </a:p>
      </dsp:txBody>
      <dsp:txXfrm>
        <a:off x="1636039" y="1995915"/>
        <a:ext cx="1548310" cy="560492"/>
      </dsp:txXfrm>
    </dsp:sp>
    <dsp:sp modelId="{83D47477-89A2-45E9-9D19-7625D4155C39}">
      <dsp:nvSpPr>
        <dsp:cNvPr id="0" name=""/>
        <dsp:cNvSpPr/>
      </dsp:nvSpPr>
      <dsp:spPr>
        <a:xfrm>
          <a:off x="3334774" y="660335"/>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err="1"/>
            <a:t>Categorical</a:t>
          </a:r>
          <a:r>
            <a:rPr lang="fr-FR" sz="1500" kern="1200" dirty="0"/>
            <a:t> transformer</a:t>
          </a:r>
        </a:p>
      </dsp:txBody>
      <dsp:txXfrm>
        <a:off x="3352212" y="677773"/>
        <a:ext cx="1548310" cy="560492"/>
      </dsp:txXfrm>
    </dsp:sp>
    <dsp:sp modelId="{D6FBEA09-AE5C-4BD9-9511-163AC16E3DE1}">
      <dsp:nvSpPr>
        <dsp:cNvPr id="0" name=""/>
        <dsp:cNvSpPr/>
      </dsp:nvSpPr>
      <dsp:spPr>
        <a:xfrm>
          <a:off x="3334774" y="1319406"/>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err="1"/>
            <a:t>onehotencoder</a:t>
          </a:r>
          <a:endParaRPr lang="fr-FR" sz="1500" kern="1200" dirty="0"/>
        </a:p>
      </dsp:txBody>
      <dsp:txXfrm>
        <a:off x="3352212" y="1336844"/>
        <a:ext cx="1548310" cy="5604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E5971-8319-4D4B-9F03-2C460E0F21AB}">
      <dsp:nvSpPr>
        <dsp:cNvPr id="0" name=""/>
        <dsp:cNvSpPr/>
      </dsp:nvSpPr>
      <dsp:spPr>
        <a:xfrm>
          <a:off x="2302003" y="57499"/>
          <a:ext cx="2759992" cy="2759992"/>
        </a:xfrm>
        <a:prstGeom prst="ellipse">
          <a:avLst/>
        </a:prstGeom>
        <a:solidFill>
          <a:schemeClr val="accent5">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fr-FR" sz="1200" b="1" i="0" kern="1200" dirty="0">
              <a:solidFill>
                <a:schemeClr val="bg1"/>
              </a:solidFill>
              <a:effectLst/>
              <a:latin typeface="Montserrat" panose="00000500000000000000" pitchFamily="2" charset="0"/>
            </a:rPr>
            <a:t>Visualiser et interpréter le score pour chaque client de façon intelligible pour une personne non experte en data science.</a:t>
          </a:r>
          <a:endParaRPr lang="fr-FR" sz="1200" b="1" kern="1200" dirty="0">
            <a:solidFill>
              <a:schemeClr val="bg1"/>
            </a:solidFill>
          </a:endParaRPr>
        </a:p>
      </dsp:txBody>
      <dsp:txXfrm>
        <a:off x="2670002" y="540498"/>
        <a:ext cx="2023994" cy="1241996"/>
      </dsp:txXfrm>
    </dsp:sp>
    <dsp:sp modelId="{1F8DD657-AF14-46FF-9267-B23DAB0C2BEA}">
      <dsp:nvSpPr>
        <dsp:cNvPr id="0" name=""/>
        <dsp:cNvSpPr/>
      </dsp:nvSpPr>
      <dsp:spPr>
        <a:xfrm>
          <a:off x="3297901" y="1782495"/>
          <a:ext cx="2759992" cy="2759992"/>
        </a:xfrm>
        <a:prstGeom prst="ellipse">
          <a:avLst/>
        </a:prstGeom>
        <a:solidFill>
          <a:schemeClr val="accent5">
            <a:alpha val="50000"/>
            <a:hueOff val="2078611"/>
            <a:satOff val="20375"/>
            <a:lumOff val="862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0" kern="1200" dirty="0">
              <a:solidFill>
                <a:schemeClr val="bg1"/>
              </a:solidFill>
              <a:effectLst/>
              <a:latin typeface="Montserrat" panose="00000500000000000000" pitchFamily="2" charset="0"/>
            </a:rPr>
            <a:t>visualiser des informations descriptives relatives à un client (via un système de filtre).</a:t>
          </a:r>
        </a:p>
      </dsp:txBody>
      <dsp:txXfrm>
        <a:off x="4141998" y="2495493"/>
        <a:ext cx="1655995" cy="1517996"/>
      </dsp:txXfrm>
    </dsp:sp>
    <dsp:sp modelId="{79D30325-0D7E-4D8F-92C3-A87237256D34}">
      <dsp:nvSpPr>
        <dsp:cNvPr id="0" name=""/>
        <dsp:cNvSpPr/>
      </dsp:nvSpPr>
      <dsp:spPr>
        <a:xfrm>
          <a:off x="1306106" y="1782495"/>
          <a:ext cx="2759992" cy="2759992"/>
        </a:xfrm>
        <a:prstGeom prst="ellipse">
          <a:avLst/>
        </a:prstGeom>
        <a:solidFill>
          <a:schemeClr val="accent5">
            <a:alpha val="50000"/>
            <a:hueOff val="4157221"/>
            <a:satOff val="40750"/>
            <a:lumOff val="1725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0" kern="1200" dirty="0">
              <a:solidFill>
                <a:schemeClr val="bg1"/>
              </a:solidFill>
              <a:effectLst/>
              <a:latin typeface="Montserrat" panose="00000500000000000000" pitchFamily="2" charset="0"/>
            </a:rPr>
            <a:t>comparer les informations descriptives relatives à un client à l’ensemble des clients ou à un groupe de clients similaires.</a:t>
          </a:r>
        </a:p>
      </dsp:txBody>
      <dsp:txXfrm>
        <a:off x="1566005" y="2495493"/>
        <a:ext cx="1655995" cy="15179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53367-74A2-4AA1-9CD2-0A4063F40BBF}">
      <dsp:nvSpPr>
        <dsp:cNvPr id="0" name=""/>
        <dsp:cNvSpPr/>
      </dsp:nvSpPr>
      <dsp:spPr>
        <a:xfrm rot="16200000">
          <a:off x="1924689" y="1681014"/>
          <a:ext cx="3559579" cy="2175280"/>
        </a:xfrm>
        <a:prstGeom prst="round2SameRect">
          <a:avLst>
            <a:gd name="adj1" fmla="val 16670"/>
            <a:gd name="adj2" fmla="val 0"/>
          </a:avLst>
        </a:prstGeom>
        <a:gradFill rotWithShape="0">
          <a:gsLst>
            <a:gs pos="0">
              <a:schemeClr val="accent2">
                <a:tint val="50000"/>
                <a:hueOff val="0"/>
                <a:satOff val="0"/>
                <a:lumOff val="0"/>
                <a:alphaOff val="0"/>
                <a:satMod val="103000"/>
                <a:lumMod val="102000"/>
                <a:tint val="94000"/>
              </a:schemeClr>
            </a:gs>
            <a:gs pos="50000">
              <a:schemeClr val="accent2">
                <a:tint val="50000"/>
                <a:hueOff val="0"/>
                <a:satOff val="0"/>
                <a:lumOff val="0"/>
                <a:alphaOff val="0"/>
                <a:satMod val="110000"/>
                <a:lumMod val="100000"/>
                <a:shade val="100000"/>
              </a:schemeClr>
            </a:gs>
            <a:gs pos="100000">
              <a:schemeClr val="accent2">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76200" tIns="127000" rIns="114300" bIns="127000" numCol="1" spcCol="1270" anchor="t" anchorCtr="0">
          <a:noAutofit/>
        </a:bodyPr>
        <a:lstStyle/>
        <a:p>
          <a:pPr marL="0" lvl="0" indent="0" algn="l" defTabSz="889000">
            <a:lnSpc>
              <a:spcPct val="90000"/>
            </a:lnSpc>
            <a:spcBef>
              <a:spcPct val="0"/>
            </a:spcBef>
            <a:spcAft>
              <a:spcPct val="35000"/>
            </a:spcAft>
            <a:buNone/>
          </a:pPr>
          <a:r>
            <a:rPr lang="fr-FR" sz="2000" kern="1200" dirty="0"/>
            <a:t>API Flask (</a:t>
          </a:r>
          <a:r>
            <a:rPr lang="fr-FR" sz="2000" kern="1200" dirty="0" err="1"/>
            <a:t>restful</a:t>
          </a:r>
          <a:r>
            <a:rPr lang="fr-FR" sz="2000" kern="1200" dirty="0"/>
            <a:t>)</a:t>
          </a:r>
        </a:p>
        <a:p>
          <a:pPr marL="171450" lvl="1" indent="-171450" algn="l" defTabSz="711200">
            <a:lnSpc>
              <a:spcPct val="90000"/>
            </a:lnSpc>
            <a:spcBef>
              <a:spcPct val="0"/>
            </a:spcBef>
            <a:spcAft>
              <a:spcPct val="15000"/>
            </a:spcAft>
            <a:buNone/>
          </a:pPr>
          <a:r>
            <a:rPr lang="fr-FR" sz="1600" b="0" i="0" kern="1200" dirty="0">
              <a:effectLst/>
              <a:latin typeface="Montserrat" panose="00000500000000000000" pitchFamily="2" charset="0"/>
            </a:rPr>
            <a:t>C’est celle que nous programmons en Python. Elle recevra les requêtes du client (c’est-à-dire le navigateur) et enverra les réponses</a:t>
          </a:r>
          <a:endParaRPr lang="fr-FR" sz="1600" kern="1200" dirty="0"/>
        </a:p>
      </dsp:txBody>
      <dsp:txXfrm rot="5400000">
        <a:off x="2723046" y="1095073"/>
        <a:ext cx="2069072" cy="3347163"/>
      </dsp:txXfrm>
    </dsp:sp>
    <dsp:sp modelId="{EE7C5498-481F-4A46-8A09-C0288F035A2A}">
      <dsp:nvSpPr>
        <dsp:cNvPr id="0" name=""/>
        <dsp:cNvSpPr/>
      </dsp:nvSpPr>
      <dsp:spPr>
        <a:xfrm rot="5400000">
          <a:off x="4198745" y="1681014"/>
          <a:ext cx="3559579" cy="2175280"/>
        </a:xfrm>
        <a:prstGeom prst="round2SameRect">
          <a:avLst>
            <a:gd name="adj1" fmla="val 16670"/>
            <a:gd name="adj2" fmla="val 0"/>
          </a:avLst>
        </a:prstGeom>
        <a:gradFill rotWithShape="0">
          <a:gsLst>
            <a:gs pos="0">
              <a:schemeClr val="accent2">
                <a:tint val="50000"/>
                <a:hueOff val="-4978922"/>
                <a:satOff val="-66988"/>
                <a:lumOff val="5076"/>
                <a:alphaOff val="0"/>
                <a:satMod val="103000"/>
                <a:lumMod val="102000"/>
                <a:tint val="94000"/>
              </a:schemeClr>
            </a:gs>
            <a:gs pos="50000">
              <a:schemeClr val="accent2">
                <a:tint val="50000"/>
                <a:hueOff val="-4978922"/>
                <a:satOff val="-66988"/>
                <a:lumOff val="5076"/>
                <a:alphaOff val="0"/>
                <a:satMod val="110000"/>
                <a:lumMod val="100000"/>
                <a:shade val="100000"/>
              </a:schemeClr>
            </a:gs>
            <a:gs pos="100000">
              <a:schemeClr val="accent2">
                <a:tint val="50000"/>
                <a:hueOff val="-4978922"/>
                <a:satOff val="-66988"/>
                <a:lumOff val="5076"/>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114300" tIns="127000" rIns="76200" bIns="127000" numCol="1" spcCol="1270" anchor="t" anchorCtr="0">
          <a:noAutofit/>
        </a:bodyPr>
        <a:lstStyle/>
        <a:p>
          <a:pPr marL="0" lvl="0" indent="0" algn="l" defTabSz="889000">
            <a:lnSpc>
              <a:spcPct val="90000"/>
            </a:lnSpc>
            <a:spcBef>
              <a:spcPct val="0"/>
            </a:spcBef>
            <a:spcAft>
              <a:spcPct val="35000"/>
            </a:spcAft>
            <a:buNone/>
          </a:pPr>
          <a:r>
            <a:rPr lang="fr-FR" sz="2000" kern="1200" dirty="0" err="1"/>
            <a:t>Streamlit</a:t>
          </a:r>
          <a:endParaRPr lang="fr-FR" sz="2000" kern="1200" dirty="0"/>
        </a:p>
        <a:p>
          <a:pPr marL="171450" lvl="1" indent="-171450" algn="l" defTabSz="711200">
            <a:lnSpc>
              <a:spcPct val="90000"/>
            </a:lnSpc>
            <a:spcBef>
              <a:spcPct val="0"/>
            </a:spcBef>
            <a:spcAft>
              <a:spcPct val="15000"/>
            </a:spcAft>
            <a:buNone/>
          </a:pPr>
          <a:r>
            <a:rPr lang="fr-FR" sz="1600" b="0" i="0" kern="1200" dirty="0">
              <a:effectLst/>
              <a:latin typeface="Montserrat" panose="00000500000000000000" pitchFamily="2" charset="0"/>
            </a:rPr>
            <a:t>celle que nous allons requêter pour obtenir les données sur l’octroi du crédit </a:t>
          </a:r>
          <a:endParaRPr lang="fr-FR" sz="1600" kern="1200" dirty="0"/>
        </a:p>
      </dsp:txBody>
      <dsp:txXfrm rot="-5400000">
        <a:off x="4890894" y="1095073"/>
        <a:ext cx="2069072" cy="3347163"/>
      </dsp:txXfrm>
    </dsp:sp>
    <dsp:sp modelId="{DBD8A531-E898-427E-A8E4-3779074566CE}">
      <dsp:nvSpPr>
        <dsp:cNvPr id="0" name=""/>
        <dsp:cNvSpPr/>
      </dsp:nvSpPr>
      <dsp:spPr>
        <a:xfrm>
          <a:off x="3704257" y="0"/>
          <a:ext cx="2274055" cy="2273945"/>
        </a:xfrm>
        <a:prstGeom prst="circularArrow">
          <a:avLst>
            <a:gd name="adj1" fmla="val 12500"/>
            <a:gd name="adj2" fmla="val 1142322"/>
            <a:gd name="adj3" fmla="val 20457678"/>
            <a:gd name="adj4" fmla="val 10800000"/>
            <a:gd name="adj5" fmla="val 125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1E7BF61-C141-4AA4-AE8F-DD7E15A236FB}">
      <dsp:nvSpPr>
        <dsp:cNvPr id="0" name=""/>
        <dsp:cNvSpPr/>
      </dsp:nvSpPr>
      <dsp:spPr>
        <a:xfrm rot="10800000">
          <a:off x="3704257" y="3262809"/>
          <a:ext cx="2274055" cy="2273945"/>
        </a:xfrm>
        <a:prstGeom prst="circularArrow">
          <a:avLst>
            <a:gd name="adj1" fmla="val 12500"/>
            <a:gd name="adj2" fmla="val 1142322"/>
            <a:gd name="adj3" fmla="val 20457678"/>
            <a:gd name="adj4" fmla="val 10800000"/>
            <a:gd name="adj5" fmla="val 12500"/>
          </a:avLst>
        </a:prstGeom>
        <a:gradFill rotWithShape="0">
          <a:gsLst>
            <a:gs pos="0">
              <a:schemeClr val="accent2">
                <a:hueOff val="-4167177"/>
                <a:satOff val="-52419"/>
                <a:lumOff val="-16079"/>
                <a:alphaOff val="0"/>
                <a:satMod val="103000"/>
                <a:lumMod val="102000"/>
                <a:tint val="94000"/>
              </a:schemeClr>
            </a:gs>
            <a:gs pos="50000">
              <a:schemeClr val="accent2">
                <a:hueOff val="-4167177"/>
                <a:satOff val="-52419"/>
                <a:lumOff val="-16079"/>
                <a:alphaOff val="0"/>
                <a:satMod val="110000"/>
                <a:lumMod val="100000"/>
                <a:shade val="100000"/>
              </a:schemeClr>
            </a:gs>
            <a:gs pos="100000">
              <a:schemeClr val="accent2">
                <a:hueOff val="-4167177"/>
                <a:satOff val="-52419"/>
                <a:lumOff val="-1607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Titillium" panose="00000500000000000000" pitchFamily="50"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97CC09-CC91-453D-B667-872341A118D9}" type="datetimeFigureOut">
              <a:rPr lang="fr-FR" smtClean="0">
                <a:latin typeface="Titillium" panose="00000500000000000000" pitchFamily="50" charset="0"/>
              </a:rPr>
              <a:t>06/12/2021</a:t>
            </a:fld>
            <a:endParaRPr lang="fr-FR" dirty="0">
              <a:latin typeface="Titillium" panose="00000500000000000000" pitchFamily="50"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Titillium" panose="00000500000000000000" pitchFamily="50"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DA5DF6-C7D7-488D-A9A5-46FB59A29B15}" type="slidenum">
              <a:rPr lang="fr-FR" smtClean="0">
                <a:latin typeface="Titillium" panose="00000500000000000000" pitchFamily="50" charset="0"/>
              </a:rPr>
              <a:t>‹N°›</a:t>
            </a:fld>
            <a:endParaRPr lang="fr-FR" dirty="0">
              <a:latin typeface="Titillium"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tillium"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tillium" panose="00000500000000000000" pitchFamily="50" charset="0"/>
              </a:defRPr>
            </a:lvl1pPr>
          </a:lstStyle>
          <a:p>
            <a:fld id="{344847AB-3B75-FF4A-B0A2-6BEB5C2F7506}" type="datetimeFigureOut">
              <a:rPr lang="en-US" smtClean="0"/>
              <a:pPr/>
              <a:t>12/6/2021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tillium"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tillium" panose="00000500000000000000" pitchFamily="50" charset="0"/>
              </a:defRPr>
            </a:lvl1pPr>
          </a:lstStyle>
          <a:p>
            <a:fld id="{0DB9A84A-733A-0C47-AC2B-F0C70F83A7E9}" type="slidenum">
              <a:rPr lang="en-US" smtClean="0"/>
              <a:pPr/>
              <a:t>‹N°›</a:t>
            </a:fld>
            <a:endParaRPr 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Titillium" panose="00000500000000000000" pitchFamily="50" charset="0"/>
        <a:ea typeface="+mn-ea"/>
        <a:cs typeface="+mn-cs"/>
      </a:defRPr>
    </a:lvl1pPr>
    <a:lvl2pPr marL="457200" algn="l" defTabSz="914400" rtl="0" eaLnBrk="1" latinLnBrk="0" hangingPunct="1">
      <a:defRPr sz="1200" kern="1200">
        <a:solidFill>
          <a:schemeClr val="tx1"/>
        </a:solidFill>
        <a:latin typeface="Titillium" panose="00000500000000000000" pitchFamily="50" charset="0"/>
        <a:ea typeface="+mn-ea"/>
        <a:cs typeface="+mn-cs"/>
      </a:defRPr>
    </a:lvl2pPr>
    <a:lvl3pPr marL="914400" algn="l" defTabSz="914400" rtl="0" eaLnBrk="1" latinLnBrk="0" hangingPunct="1">
      <a:defRPr sz="1200" kern="1200">
        <a:solidFill>
          <a:schemeClr val="tx1"/>
        </a:solidFill>
        <a:latin typeface="Titillium" panose="00000500000000000000" pitchFamily="50" charset="0"/>
        <a:ea typeface="+mn-ea"/>
        <a:cs typeface="+mn-cs"/>
      </a:defRPr>
    </a:lvl3pPr>
    <a:lvl4pPr marL="1371600" algn="l" defTabSz="914400" rtl="0" eaLnBrk="1" latinLnBrk="0" hangingPunct="1">
      <a:defRPr sz="1200" kern="1200">
        <a:solidFill>
          <a:schemeClr val="tx1"/>
        </a:solidFill>
        <a:latin typeface="Titillium" panose="00000500000000000000" pitchFamily="50" charset="0"/>
        <a:ea typeface="+mn-ea"/>
        <a:cs typeface="+mn-cs"/>
      </a:defRPr>
    </a:lvl4pPr>
    <a:lvl5pPr marL="1828800" algn="l" defTabSz="914400" rtl="0" eaLnBrk="1" latinLnBrk="0" hangingPunct="1">
      <a:defRPr sz="1200" kern="1200">
        <a:solidFill>
          <a:schemeClr val="tx1"/>
        </a:solidFill>
        <a:latin typeface="Titillium"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t>1</a:t>
            </a:fld>
            <a:endParaRPr lang="en-US"/>
          </a:p>
        </p:txBody>
      </p:sp>
    </p:spTree>
    <p:extLst>
      <p:ext uri="{BB962C8B-B14F-4D97-AF65-F5344CB8AC3E}">
        <p14:creationId xmlns:p14="http://schemas.microsoft.com/office/powerpoint/2010/main" val="380820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21</a:t>
            </a:fld>
            <a:endParaRPr lang="en-US" dirty="0"/>
          </a:p>
        </p:txBody>
      </p:sp>
    </p:spTree>
    <p:extLst>
      <p:ext uri="{BB962C8B-B14F-4D97-AF65-F5344CB8AC3E}">
        <p14:creationId xmlns:p14="http://schemas.microsoft.com/office/powerpoint/2010/main" val="513580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23</a:t>
            </a:fld>
            <a:endParaRPr lang="en-US" dirty="0"/>
          </a:p>
        </p:txBody>
      </p:sp>
    </p:spTree>
    <p:extLst>
      <p:ext uri="{BB962C8B-B14F-4D97-AF65-F5344CB8AC3E}">
        <p14:creationId xmlns:p14="http://schemas.microsoft.com/office/powerpoint/2010/main" val="1328753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#g-mean est une mesure de performance qui combine le taux de vrais négatifs et le taux de vrais positifs à "un" seuil spécifique. </a:t>
            </a:r>
          </a:p>
          <a:p>
            <a:endParaRPr lang="fr-FR" dirty="0"/>
          </a:p>
          <a:p>
            <a:r>
              <a:rPr lang="fr-FR" dirty="0"/>
              <a:t>Le "</a:t>
            </a:r>
            <a:r>
              <a:rPr lang="fr-FR" dirty="0" err="1"/>
              <a:t>Threshold</a:t>
            </a:r>
            <a:r>
              <a:rPr lang="fr-FR" dirty="0"/>
              <a:t>" représente dans une classification binaire la probabilité que la prédiction soit vraie. Il représente le compromis entre les faux positifs et les faux négatifs.</a:t>
            </a:r>
          </a:p>
          <a:p>
            <a:endParaRPr lang="fr-FR" dirty="0"/>
          </a:p>
          <a:p>
            <a:r>
              <a:rPr lang="fr-FR" dirty="0"/>
              <a:t>#L'AUC est une mesure de performance qui équivaut à la probabilité qu'un classificateur classe une instance positive choisie au hasard plus haut qu'une instance négative choisie au hasard. Il est important de noter que l'AUC est calculée à partir d'un ROC qui est tracé entre le taux de vrais positifs et le taux de faux positifs à différents seuils (théoriquement tous).</a:t>
            </a:r>
          </a:p>
          <a:p>
            <a:endParaRPr lang="fr-FR" dirty="0"/>
          </a:p>
          <a:p>
            <a:r>
              <a:rPr lang="fr-FR" dirty="0"/>
              <a:t>#Le </a:t>
            </a:r>
            <a:r>
              <a:rPr lang="fr-FR" dirty="0" err="1"/>
              <a:t>recall</a:t>
            </a:r>
            <a:r>
              <a:rPr lang="fr-FR" dirty="0"/>
              <a:t> permet de savoir le pourcentage de positifs bien prédit par notre modèle.</a:t>
            </a:r>
          </a:p>
          <a:p>
            <a:r>
              <a:rPr lang="fr-FR" dirty="0"/>
              <a:t>#c’est le nombre de positifs bien prédit (Vrai Positif) divisé par l’ensemble des positifs (Vrai Positif + Faux Négatif).</a:t>
            </a:r>
          </a:p>
          <a:p>
            <a:r>
              <a:rPr lang="fr-FR" dirty="0"/>
              <a:t>#Plus il est élevé, plus le modèle maximise le nombre de Vrai Positif.</a:t>
            </a:r>
          </a:p>
          <a:p>
            <a:r>
              <a:rPr lang="fr-FR" dirty="0"/>
              <a:t>#Néanmoins cela ne donne aucune information sur sa qualité de prédiction sur les négatifs.</a:t>
            </a:r>
          </a:p>
          <a:p>
            <a:endParaRPr lang="fr-FR" dirty="0"/>
          </a:p>
          <a:p>
            <a:r>
              <a:rPr lang="fr-FR" dirty="0"/>
              <a:t>#La </a:t>
            </a:r>
            <a:r>
              <a:rPr lang="fr-FR" dirty="0" err="1"/>
              <a:t>precision</a:t>
            </a:r>
            <a:r>
              <a:rPr lang="fr-FR" dirty="0"/>
              <a:t> permet de connaître le nombre de prédictions positifs bien effectuées.</a:t>
            </a:r>
          </a:p>
          <a:p>
            <a:r>
              <a:rPr lang="fr-FR" dirty="0"/>
              <a:t>#c’est le nombre de positifs bien prédit (Vrai Positif) divisé par l’ensemble des positifs prédit (Vrai Positif + Faux Positif).</a:t>
            </a:r>
          </a:p>
          <a:p>
            <a:r>
              <a:rPr lang="fr-FR" dirty="0"/>
              <a:t>#Plus elle est élevé, plus le modèle de minimise le nombre de Faux Positif.</a:t>
            </a:r>
          </a:p>
          <a:p>
            <a:endParaRPr lang="fr-FR" dirty="0"/>
          </a:p>
          <a:p>
            <a:r>
              <a:rPr lang="fr-FR" dirty="0"/>
              <a:t>#le F1 Score permet de combiner la </a:t>
            </a:r>
            <a:r>
              <a:rPr lang="fr-FR" dirty="0" err="1"/>
              <a:t>precision</a:t>
            </a:r>
            <a:r>
              <a:rPr lang="fr-FR" dirty="0"/>
              <a:t> et le </a:t>
            </a:r>
            <a:r>
              <a:rPr lang="fr-FR" dirty="0" err="1"/>
              <a:t>recall</a:t>
            </a:r>
            <a:r>
              <a:rPr lang="fr-FR" dirty="0"/>
              <a:t> existe et d’effectuer une bonne évaluation de la performance de notre modèle.</a:t>
            </a:r>
          </a:p>
          <a:p>
            <a:r>
              <a:rPr lang="fr-FR" dirty="0"/>
              <a:t>#plus le F1 Score est élevé, le plus votre modèle est performant.</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24</a:t>
            </a:fld>
            <a:endParaRPr lang="en-US" dirty="0"/>
          </a:p>
        </p:txBody>
      </p:sp>
    </p:spTree>
    <p:extLst>
      <p:ext uri="{BB962C8B-B14F-4D97-AF65-F5344CB8AC3E}">
        <p14:creationId xmlns:p14="http://schemas.microsoft.com/office/powerpoint/2010/main" val="1671544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29</a:t>
            </a:fld>
            <a:endParaRPr lang="en-US" dirty="0"/>
          </a:p>
        </p:txBody>
      </p:sp>
    </p:spTree>
    <p:extLst>
      <p:ext uri="{BB962C8B-B14F-4D97-AF65-F5344CB8AC3E}">
        <p14:creationId xmlns:p14="http://schemas.microsoft.com/office/powerpoint/2010/main" val="2247821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31</a:t>
            </a:fld>
            <a:endParaRPr lang="en-US" dirty="0"/>
          </a:p>
        </p:txBody>
      </p:sp>
    </p:spTree>
    <p:extLst>
      <p:ext uri="{BB962C8B-B14F-4D97-AF65-F5344CB8AC3E}">
        <p14:creationId xmlns:p14="http://schemas.microsoft.com/office/powerpoint/2010/main" val="2918490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32</a:t>
            </a:fld>
            <a:endParaRPr lang="en-US" dirty="0"/>
          </a:p>
        </p:txBody>
      </p:sp>
    </p:spTree>
    <p:extLst>
      <p:ext uri="{BB962C8B-B14F-4D97-AF65-F5344CB8AC3E}">
        <p14:creationId xmlns:p14="http://schemas.microsoft.com/office/powerpoint/2010/main" val="287263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37</a:t>
            </a:fld>
            <a:endParaRPr lang="en-US" dirty="0"/>
          </a:p>
        </p:txBody>
      </p:sp>
    </p:spTree>
    <p:extLst>
      <p:ext uri="{BB962C8B-B14F-4D97-AF65-F5344CB8AC3E}">
        <p14:creationId xmlns:p14="http://schemas.microsoft.com/office/powerpoint/2010/main" val="3825273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38</a:t>
            </a:fld>
            <a:endParaRPr lang="en-US" dirty="0"/>
          </a:p>
        </p:txBody>
      </p:sp>
    </p:spTree>
    <p:extLst>
      <p:ext uri="{BB962C8B-B14F-4D97-AF65-F5344CB8AC3E}">
        <p14:creationId xmlns:p14="http://schemas.microsoft.com/office/powerpoint/2010/main" val="1360335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39</a:t>
            </a:fld>
            <a:endParaRPr lang="en-US" dirty="0"/>
          </a:p>
        </p:txBody>
      </p:sp>
    </p:spTree>
    <p:extLst>
      <p:ext uri="{BB962C8B-B14F-4D97-AF65-F5344CB8AC3E}">
        <p14:creationId xmlns:p14="http://schemas.microsoft.com/office/powerpoint/2010/main" val="665047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https://www.lebigdata.fr/confusion-matrix-definition</a:t>
            </a:r>
          </a:p>
          <a:p>
            <a:pPr algn="just"/>
            <a:r>
              <a:rPr lang="fr-FR" b="0" i="0" dirty="0">
                <a:solidFill>
                  <a:srgbClr val="F88C00"/>
                </a:solidFill>
                <a:effectLst/>
                <a:latin typeface="Helvetica" panose="020B0604020202020204" pitchFamily="34" charset="0"/>
              </a:rPr>
              <a:t>Comprendre les terminologies de la Confusion Matrix</a:t>
            </a:r>
          </a:p>
          <a:p>
            <a:pPr algn="just"/>
            <a:r>
              <a:rPr lang="fr-FR" b="0" i="0" dirty="0">
                <a:solidFill>
                  <a:srgbClr val="000000"/>
                </a:solidFill>
                <a:effectLst/>
                <a:latin typeface="Calibri" panose="020F0502020204030204" pitchFamily="34" charset="0"/>
              </a:rPr>
              <a:t>Pour bien comprendre le fonctionnement d’une matrice de confusion, il convient de </a:t>
            </a:r>
            <a:r>
              <a:rPr lang="fr-FR" b="1" i="0" dirty="0">
                <a:solidFill>
                  <a:srgbClr val="000000"/>
                </a:solidFill>
                <a:effectLst/>
                <a:latin typeface="Calibri" panose="020F0502020204030204" pitchFamily="34" charset="0"/>
              </a:rPr>
              <a:t>bien comprendre les quatre terminologies principales</a:t>
            </a:r>
            <a:r>
              <a:rPr lang="fr-FR" b="0" i="0" dirty="0">
                <a:solidFill>
                  <a:srgbClr val="000000"/>
                </a:solidFill>
                <a:effectLst/>
                <a:latin typeface="Calibri" panose="020F0502020204030204" pitchFamily="34" charset="0"/>
              </a:rPr>
              <a:t> : TP, TN, FP et FN. Voici la définition précise de chacun de ces termes :</a:t>
            </a:r>
          </a:p>
          <a:p>
            <a:pPr algn="just">
              <a:buFont typeface="Arial" panose="020B0604020202020204" pitchFamily="34" charset="0"/>
              <a:buChar char="•"/>
            </a:pPr>
            <a:r>
              <a:rPr lang="fr-FR" b="1" i="0" dirty="0">
                <a:solidFill>
                  <a:srgbClr val="333333"/>
                </a:solidFill>
                <a:effectLst/>
                <a:latin typeface="Karla" pitchFamily="2" charset="0"/>
              </a:rPr>
              <a:t>TP (</a:t>
            </a:r>
            <a:r>
              <a:rPr lang="fr-FR" b="1" i="0" dirty="0" err="1">
                <a:solidFill>
                  <a:srgbClr val="333333"/>
                </a:solidFill>
                <a:effectLst/>
                <a:latin typeface="Karla" pitchFamily="2" charset="0"/>
              </a:rPr>
              <a:t>True</a:t>
            </a:r>
            <a:r>
              <a:rPr lang="fr-FR" b="1" i="0" dirty="0">
                <a:solidFill>
                  <a:srgbClr val="333333"/>
                </a:solidFill>
                <a:effectLst/>
                <a:latin typeface="Karla" pitchFamily="2" charset="0"/>
              </a:rPr>
              <a:t> Positives)</a:t>
            </a:r>
            <a:r>
              <a:rPr lang="fr-FR" b="0" i="0" dirty="0">
                <a:solidFill>
                  <a:srgbClr val="333333"/>
                </a:solidFill>
                <a:effectLst/>
                <a:latin typeface="Karla" pitchFamily="2" charset="0"/>
              </a:rPr>
              <a:t> : les cas où la prédiction est positive, et où la valeur réelle est effectivement positive. Exemple : le médecin vous annonce que vous êtes enceinte, et vous êtes bel et bien enceinte.</a:t>
            </a:r>
          </a:p>
          <a:p>
            <a:pPr algn="just">
              <a:buFont typeface="Arial" panose="020B0604020202020204" pitchFamily="34" charset="0"/>
              <a:buChar char="•"/>
            </a:pPr>
            <a:r>
              <a:rPr lang="fr-FR" b="1" i="0" dirty="0">
                <a:solidFill>
                  <a:srgbClr val="333333"/>
                </a:solidFill>
                <a:effectLst/>
                <a:latin typeface="Karla" pitchFamily="2" charset="0"/>
              </a:rPr>
              <a:t>TN (</a:t>
            </a:r>
            <a:r>
              <a:rPr lang="fr-FR" b="1" i="0" dirty="0" err="1">
                <a:solidFill>
                  <a:srgbClr val="333333"/>
                </a:solidFill>
                <a:effectLst/>
                <a:latin typeface="Karla" pitchFamily="2" charset="0"/>
              </a:rPr>
              <a:t>True</a:t>
            </a:r>
            <a:r>
              <a:rPr lang="fr-FR" b="1" i="0" dirty="0">
                <a:solidFill>
                  <a:srgbClr val="333333"/>
                </a:solidFill>
                <a:effectLst/>
                <a:latin typeface="Karla" pitchFamily="2" charset="0"/>
              </a:rPr>
              <a:t> </a:t>
            </a:r>
            <a:r>
              <a:rPr lang="fr-FR" b="1" i="0" dirty="0" err="1">
                <a:solidFill>
                  <a:srgbClr val="333333"/>
                </a:solidFill>
                <a:effectLst/>
                <a:latin typeface="Karla" pitchFamily="2" charset="0"/>
              </a:rPr>
              <a:t>Negatives</a:t>
            </a:r>
            <a:r>
              <a:rPr lang="fr-FR" b="1" i="0" dirty="0">
                <a:solidFill>
                  <a:srgbClr val="333333"/>
                </a:solidFill>
                <a:effectLst/>
                <a:latin typeface="Karla" pitchFamily="2" charset="0"/>
              </a:rPr>
              <a:t>)</a:t>
            </a:r>
            <a:r>
              <a:rPr lang="fr-FR" b="0" i="0" dirty="0">
                <a:solidFill>
                  <a:srgbClr val="333333"/>
                </a:solidFill>
                <a:effectLst/>
                <a:latin typeface="Karla" pitchFamily="2" charset="0"/>
              </a:rPr>
              <a:t> : les cas où la prédiction est négative, et où la valeur réelle est effectivement négative. Exemple : le médecin vous annonce que vous n’êtes pas enceinte, et vous n’êtes effectivement pas enceinte.</a:t>
            </a:r>
          </a:p>
          <a:p>
            <a:pPr algn="just">
              <a:buFont typeface="Arial" panose="020B0604020202020204" pitchFamily="34" charset="0"/>
              <a:buChar char="•"/>
            </a:pPr>
            <a:r>
              <a:rPr lang="fr-FR" b="1" i="0" dirty="0">
                <a:solidFill>
                  <a:srgbClr val="333333"/>
                </a:solidFill>
                <a:effectLst/>
                <a:latin typeface="Karla" pitchFamily="2" charset="0"/>
              </a:rPr>
              <a:t>FP (False Positive)</a:t>
            </a:r>
            <a:r>
              <a:rPr lang="fr-FR" b="0" i="0" dirty="0">
                <a:solidFill>
                  <a:srgbClr val="333333"/>
                </a:solidFill>
                <a:effectLst/>
                <a:latin typeface="Karla" pitchFamily="2" charset="0"/>
              </a:rPr>
              <a:t> : les cas où la prédiction est positive, mais où la valeur réelle est négative. Exemple : le médecin vous annonce que vous êtes enceinte, mais vous n’êtes pas enceinte.</a:t>
            </a:r>
          </a:p>
          <a:p>
            <a:pPr algn="just">
              <a:buFont typeface="Arial" panose="020B0604020202020204" pitchFamily="34" charset="0"/>
              <a:buChar char="•"/>
            </a:pPr>
            <a:r>
              <a:rPr lang="fr-FR" b="1" i="0" dirty="0">
                <a:solidFill>
                  <a:srgbClr val="333333"/>
                </a:solidFill>
                <a:effectLst/>
                <a:latin typeface="Karla" pitchFamily="2" charset="0"/>
              </a:rPr>
              <a:t>FN (False </a:t>
            </a:r>
            <a:r>
              <a:rPr lang="fr-FR" b="1" i="0" dirty="0" err="1">
                <a:solidFill>
                  <a:srgbClr val="333333"/>
                </a:solidFill>
                <a:effectLst/>
                <a:latin typeface="Karla" pitchFamily="2" charset="0"/>
              </a:rPr>
              <a:t>Negative</a:t>
            </a:r>
            <a:r>
              <a:rPr lang="fr-FR" b="1" i="0" dirty="0">
                <a:solidFill>
                  <a:srgbClr val="333333"/>
                </a:solidFill>
                <a:effectLst/>
                <a:latin typeface="Karla" pitchFamily="2" charset="0"/>
              </a:rPr>
              <a:t>)</a:t>
            </a:r>
            <a:r>
              <a:rPr lang="fr-FR" b="0" i="0" dirty="0">
                <a:solidFill>
                  <a:srgbClr val="333333"/>
                </a:solidFill>
                <a:effectLst/>
                <a:latin typeface="Karla" pitchFamily="2" charset="0"/>
              </a:rPr>
              <a:t> : les cas où la prédiction est négative, mais où la valeur réelle est positive. Exemple : le médecin vous annonce que vous n’êtes pas enceinte, mais vous êtes enceinte.</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40</a:t>
            </a:fld>
            <a:endParaRPr lang="en-US" dirty="0"/>
          </a:p>
        </p:txBody>
      </p:sp>
    </p:spTree>
    <p:extLst>
      <p:ext uri="{BB962C8B-B14F-4D97-AF65-F5344CB8AC3E}">
        <p14:creationId xmlns:p14="http://schemas.microsoft.com/office/powerpoint/2010/main" val="1751785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a:t>
            </a:fld>
            <a:endParaRPr lang="en-US" dirty="0"/>
          </a:p>
        </p:txBody>
      </p:sp>
    </p:spTree>
    <p:extLst>
      <p:ext uri="{BB962C8B-B14F-4D97-AF65-F5344CB8AC3E}">
        <p14:creationId xmlns:p14="http://schemas.microsoft.com/office/powerpoint/2010/main" val="3032655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uFillTx/>
            </a:endParaRP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uFillTx/>
              </a:rPr>
              <a:t>41</a:t>
            </a:fld>
            <a:endParaRPr lang="en-US">
              <a:uFillTx/>
            </a:endParaRPr>
          </a:p>
        </p:txBody>
      </p:sp>
    </p:spTree>
    <p:extLst>
      <p:ext uri="{BB962C8B-B14F-4D97-AF65-F5344CB8AC3E}">
        <p14:creationId xmlns:p14="http://schemas.microsoft.com/office/powerpoint/2010/main" val="2256954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a:t>
            </a:fld>
            <a:endParaRPr lang="en-US" dirty="0"/>
          </a:p>
        </p:txBody>
      </p:sp>
    </p:spTree>
    <p:extLst>
      <p:ext uri="{BB962C8B-B14F-4D97-AF65-F5344CB8AC3E}">
        <p14:creationId xmlns:p14="http://schemas.microsoft.com/office/powerpoint/2010/main" val="3787237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9</a:t>
            </a:fld>
            <a:endParaRPr lang="en-US" dirty="0"/>
          </a:p>
        </p:txBody>
      </p:sp>
    </p:spTree>
    <p:extLst>
      <p:ext uri="{BB962C8B-B14F-4D97-AF65-F5344CB8AC3E}">
        <p14:creationId xmlns:p14="http://schemas.microsoft.com/office/powerpoint/2010/main" val="988528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Valeurs manquantes : total = 24%. </a:t>
            </a:r>
            <a:br>
              <a:rPr lang="fr-FR" sz="1200" dirty="0"/>
            </a:br>
            <a:r>
              <a:rPr lang="fr-FR" sz="1200" dirty="0"/>
              <a:t>Représentées en clair :</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13</a:t>
            </a:fld>
            <a:endParaRPr lang="en-US" dirty="0"/>
          </a:p>
        </p:txBody>
      </p:sp>
    </p:spTree>
    <p:extLst>
      <p:ext uri="{BB962C8B-B14F-4D97-AF65-F5344CB8AC3E}">
        <p14:creationId xmlns:p14="http://schemas.microsoft.com/office/powerpoint/2010/main" val="2778523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14</a:t>
            </a:fld>
            <a:endParaRPr lang="en-US" dirty="0"/>
          </a:p>
        </p:txBody>
      </p:sp>
    </p:spTree>
    <p:extLst>
      <p:ext uri="{BB962C8B-B14F-4D97-AF65-F5344CB8AC3E}">
        <p14:creationId xmlns:p14="http://schemas.microsoft.com/office/powerpoint/2010/main" val="1902073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15</a:t>
            </a:fld>
            <a:endParaRPr lang="en-US" dirty="0"/>
          </a:p>
        </p:txBody>
      </p:sp>
    </p:spTree>
    <p:extLst>
      <p:ext uri="{BB962C8B-B14F-4D97-AF65-F5344CB8AC3E}">
        <p14:creationId xmlns:p14="http://schemas.microsoft.com/office/powerpoint/2010/main" val="2413158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effectLst/>
                <a:latin typeface="Montserrat" panose="00000500000000000000" pitchFamily="2" charset="0"/>
              </a:rPr>
              <a:t>La vectorisation</a:t>
            </a:r>
            <a:r>
              <a:rPr lang="fr-FR" b="0" i="0" dirty="0">
                <a:effectLst/>
                <a:latin typeface="Montserrat" panose="00000500000000000000" pitchFamily="2" charset="0"/>
              </a:rPr>
              <a:t>  est le processus général consistant à transformer une collection de documents texte (un corpus) en vecteurs de caractéristiques numériques alimentés aux algorithmes d'apprentissage automatique pour la modélisation.</a:t>
            </a:r>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18</a:t>
            </a:fld>
            <a:endParaRPr lang="en-US" dirty="0"/>
          </a:p>
        </p:txBody>
      </p:sp>
    </p:spTree>
    <p:extLst>
      <p:ext uri="{BB962C8B-B14F-4D97-AF65-F5344CB8AC3E}">
        <p14:creationId xmlns:p14="http://schemas.microsoft.com/office/powerpoint/2010/main" val="1147911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19</a:t>
            </a:fld>
            <a:endParaRPr lang="en-US" dirty="0"/>
          </a:p>
        </p:txBody>
      </p:sp>
    </p:spTree>
    <p:extLst>
      <p:ext uri="{BB962C8B-B14F-4D97-AF65-F5344CB8AC3E}">
        <p14:creationId xmlns:p14="http://schemas.microsoft.com/office/powerpoint/2010/main" val="98085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5251475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60_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screen"/>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pic>
        <p:nvPicPr>
          <p:cNvPr id="18" name="Picture 17"/>
          <p:cNvPicPr>
            <a:picLocks noChangeAspect="1"/>
          </p:cNvPicPr>
          <p:nvPr/>
        </p:nvPicPr>
        <p:blipFill>
          <a:blip r:embed="rId2" cstate="screen"/>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pic>
        <p:nvPicPr>
          <p:cNvPr id="16" name="Picture 15"/>
          <p:cNvPicPr>
            <a:picLocks noChangeAspect="1"/>
          </p:cNvPicPr>
          <p:nvPr/>
        </p:nvPicPr>
        <p:blipFill>
          <a:blip r:embed="rId3" cstate="screen"/>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21900995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59_Titl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spTree>
    <p:extLst>
      <p:ext uri="{BB962C8B-B14F-4D97-AF65-F5344CB8AC3E}">
        <p14:creationId xmlns:p14="http://schemas.microsoft.com/office/powerpoint/2010/main" val="42240734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131180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33756137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6135624" y="68580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2"/>
          <p:cNvSpPr>
            <a:spLocks noGrp="1"/>
          </p:cNvSpPr>
          <p:nvPr>
            <p:ph type="pic" sz="quarter" idx="11" hasCustomPrompt="1"/>
          </p:nvPr>
        </p:nvSpPr>
        <p:spPr>
          <a:xfrm>
            <a:off x="6135624" y="347472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2"/>
          <p:cNvSpPr>
            <a:spLocks noGrp="1"/>
          </p:cNvSpPr>
          <p:nvPr>
            <p:ph type="pic" sz="quarter" idx="12" hasCustomPrompt="1"/>
          </p:nvPr>
        </p:nvSpPr>
        <p:spPr>
          <a:xfrm>
            <a:off x="1790700" y="68580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2"/>
          <p:cNvSpPr>
            <a:spLocks noGrp="1"/>
          </p:cNvSpPr>
          <p:nvPr>
            <p:ph type="pic" sz="quarter" idx="13" hasCustomPrompt="1"/>
          </p:nvPr>
        </p:nvSpPr>
        <p:spPr>
          <a:xfrm>
            <a:off x="1790700" y="347472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102429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000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1" fmla="*/ 1815121 w 7680637"/>
              <a:gd name="connsiteY0-2" fmla="*/ 575706 h 4910916"/>
              <a:gd name="connsiteX1-3" fmla="*/ 1958741 w 7680637"/>
              <a:gd name="connsiteY1-4" fmla="*/ 578860 h 4910916"/>
              <a:gd name="connsiteX2-5" fmla="*/ 2359375 w 7680637"/>
              <a:gd name="connsiteY2-6" fmla="*/ 688177 h 4910916"/>
              <a:gd name="connsiteX3-7" fmla="*/ 2789536 w 7680637"/>
              <a:gd name="connsiteY3-8" fmla="*/ 948486 h 4910916"/>
              <a:gd name="connsiteX4-9" fmla="*/ 3102571 w 7680637"/>
              <a:gd name="connsiteY4-10" fmla="*/ 1217819 h 4910916"/>
              <a:gd name="connsiteX5-11" fmla="*/ 3332895 w 7680637"/>
              <a:gd name="connsiteY5-12" fmla="*/ 1453908 h 4910916"/>
              <a:gd name="connsiteX6-13" fmla="*/ 3547486 w 7680637"/>
              <a:gd name="connsiteY6-14" fmla="*/ 1699728 h 4910916"/>
              <a:gd name="connsiteX7-15" fmla="*/ 3559541 w 7680637"/>
              <a:gd name="connsiteY7-16" fmla="*/ 1711279 h 4910916"/>
              <a:gd name="connsiteX8-17" fmla="*/ 3594844 w 7680637"/>
              <a:gd name="connsiteY8-18" fmla="*/ 1754304 h 4910916"/>
              <a:gd name="connsiteX9-19" fmla="*/ 3608488 w 7680637"/>
              <a:gd name="connsiteY9-20" fmla="*/ 1774075 h 4910916"/>
              <a:gd name="connsiteX10-21" fmla="*/ 3859378 w 7680637"/>
              <a:gd name="connsiteY10-22" fmla="*/ 2104986 h 4910916"/>
              <a:gd name="connsiteX11-23" fmla="*/ 4127150 w 7680637"/>
              <a:gd name="connsiteY11-24" fmla="*/ 2531885 h 4910916"/>
              <a:gd name="connsiteX12-25" fmla="*/ 4318633 w 7680637"/>
              <a:gd name="connsiteY12-26" fmla="*/ 2969503 h 4910916"/>
              <a:gd name="connsiteX13-27" fmla="*/ 4397027 w 7680637"/>
              <a:gd name="connsiteY13-28" fmla="*/ 3404098 h 4910916"/>
              <a:gd name="connsiteX14-29" fmla="*/ 4225697 w 7680637"/>
              <a:gd name="connsiteY14-30" fmla="*/ 3994367 h 4910916"/>
              <a:gd name="connsiteX15-31" fmla="*/ 4062935 w 7680637"/>
              <a:gd name="connsiteY15-32" fmla="*/ 4183760 h 4910916"/>
              <a:gd name="connsiteX16-33" fmla="*/ 4026361 w 7680637"/>
              <a:gd name="connsiteY16-34" fmla="*/ 4222769 h 4910916"/>
              <a:gd name="connsiteX17-35" fmla="*/ 3960411 w 7680637"/>
              <a:gd name="connsiteY17-36" fmla="*/ 4276882 h 4910916"/>
              <a:gd name="connsiteX18-37" fmla="*/ 3930096 w 7680637"/>
              <a:gd name="connsiteY18-38" fmla="*/ 4294610 h 4910916"/>
              <a:gd name="connsiteX19-39" fmla="*/ 3581683 w 7680637"/>
              <a:gd name="connsiteY19-40" fmla="*/ 4498437 h 4910916"/>
              <a:gd name="connsiteX20-41" fmla="*/ 3065181 w 7680637"/>
              <a:gd name="connsiteY20-42" fmla="*/ 4687197 h 4910916"/>
              <a:gd name="connsiteX21-43" fmla="*/ 2281419 w 7680637"/>
              <a:gd name="connsiteY21-44" fmla="*/ 4850951 h 4910916"/>
              <a:gd name="connsiteX22-45" fmla="*/ 1509106 w 7680637"/>
              <a:gd name="connsiteY22-46" fmla="*/ 4910820 h 4910916"/>
              <a:gd name="connsiteX23-47" fmla="*/ 987175 w 7680637"/>
              <a:gd name="connsiteY23-48" fmla="*/ 4861062 h 4910916"/>
              <a:gd name="connsiteX24-49" fmla="*/ 589146 w 7680637"/>
              <a:gd name="connsiteY24-50" fmla="*/ 4727900 h 4910916"/>
              <a:gd name="connsiteX25-51" fmla="*/ 309879 w 7680637"/>
              <a:gd name="connsiteY25-52" fmla="*/ 4528000 h 4910916"/>
              <a:gd name="connsiteX26-53" fmla="*/ 268865 w 7680637"/>
              <a:gd name="connsiteY26-54" fmla="*/ 4488072 h 4910916"/>
              <a:gd name="connsiteX27-55" fmla="*/ 226554 w 7680637"/>
              <a:gd name="connsiteY27-56" fmla="*/ 4436505 h 4910916"/>
              <a:gd name="connsiteX28-57" fmla="*/ 218482 w 7680637"/>
              <a:gd name="connsiteY28-58" fmla="*/ 4421951 h 4910916"/>
              <a:gd name="connsiteX29-59" fmla="*/ 164739 w 7680637"/>
              <a:gd name="connsiteY29-60" fmla="*/ 4339798 h 4910916"/>
              <a:gd name="connsiteX30-61" fmla="*/ 30218 w 7680637"/>
              <a:gd name="connsiteY30-62" fmla="*/ 3978516 h 4910916"/>
              <a:gd name="connsiteX31-63" fmla="*/ 6563 w 7680637"/>
              <a:gd name="connsiteY31-64" fmla="*/ 3481803 h 4910916"/>
              <a:gd name="connsiteX32-65" fmla="*/ 94549 w 7680637"/>
              <a:gd name="connsiteY32-66" fmla="*/ 2948010 h 4910916"/>
              <a:gd name="connsiteX33-67" fmla="*/ 517592 w 7680637"/>
              <a:gd name="connsiteY33-68" fmla="*/ 1774309 h 4910916"/>
              <a:gd name="connsiteX34-69" fmla="*/ 854449 w 7680637"/>
              <a:gd name="connsiteY34-70" fmla="*/ 1197238 h 4910916"/>
              <a:gd name="connsiteX35-71" fmla="*/ 1142073 w 7680637"/>
              <a:gd name="connsiteY35-72" fmla="*/ 876277 h 4910916"/>
              <a:gd name="connsiteX36-73" fmla="*/ 1156923 w 7680637"/>
              <a:gd name="connsiteY36-74" fmla="*/ 860124 h 4910916"/>
              <a:gd name="connsiteX37-75" fmla="*/ 1219944 w 7680637"/>
              <a:gd name="connsiteY37-76" fmla="*/ 808414 h 4910916"/>
              <a:gd name="connsiteX38-77" fmla="*/ 1243132 w 7680637"/>
              <a:gd name="connsiteY38-78" fmla="*/ 793623 h 4910916"/>
              <a:gd name="connsiteX39-79" fmla="*/ 1408343 w 7680637"/>
              <a:gd name="connsiteY39-80" fmla="*/ 687974 h 4910916"/>
              <a:gd name="connsiteX40-81" fmla="*/ 1815121 w 7680637"/>
              <a:gd name="connsiteY40-82" fmla="*/ 575706 h 4910916"/>
              <a:gd name="connsiteX41-83" fmla="*/ 5284387 w 7680637"/>
              <a:gd name="connsiteY41-84" fmla="*/ 2396248 h 4910916"/>
              <a:gd name="connsiteX42-85" fmla="*/ 7680637 w 7680637"/>
              <a:gd name="connsiteY42-86" fmla="*/ 0 h 4910916"/>
              <a:gd name="connsiteX43-87" fmla="*/ 7680637 w 7680637"/>
              <a:gd name="connsiteY43-88" fmla="*/ 2396248 h 4910916"/>
              <a:gd name="connsiteX44-89" fmla="*/ 5284387 w 7680637"/>
              <a:gd name="connsiteY44-90" fmla="*/ 2396248 h 4910916"/>
              <a:gd name="connsiteX0-91" fmla="*/ 1815121 w 7680637"/>
              <a:gd name="connsiteY0-92" fmla="*/ 1241 h 4336451"/>
              <a:gd name="connsiteX1-93" fmla="*/ 1958741 w 7680637"/>
              <a:gd name="connsiteY1-94" fmla="*/ 4395 h 4336451"/>
              <a:gd name="connsiteX2-95" fmla="*/ 2359375 w 7680637"/>
              <a:gd name="connsiteY2-96" fmla="*/ 113712 h 4336451"/>
              <a:gd name="connsiteX3-97" fmla="*/ 2789536 w 7680637"/>
              <a:gd name="connsiteY3-98" fmla="*/ 374021 h 4336451"/>
              <a:gd name="connsiteX4-99" fmla="*/ 3102571 w 7680637"/>
              <a:gd name="connsiteY4-100" fmla="*/ 643354 h 4336451"/>
              <a:gd name="connsiteX5-101" fmla="*/ 3332895 w 7680637"/>
              <a:gd name="connsiteY5-102" fmla="*/ 879443 h 4336451"/>
              <a:gd name="connsiteX6-103" fmla="*/ 3547486 w 7680637"/>
              <a:gd name="connsiteY6-104" fmla="*/ 1125263 h 4336451"/>
              <a:gd name="connsiteX7-105" fmla="*/ 3559541 w 7680637"/>
              <a:gd name="connsiteY7-106" fmla="*/ 1136814 h 4336451"/>
              <a:gd name="connsiteX8-107" fmla="*/ 3594844 w 7680637"/>
              <a:gd name="connsiteY8-108" fmla="*/ 1179839 h 4336451"/>
              <a:gd name="connsiteX9-109" fmla="*/ 3608488 w 7680637"/>
              <a:gd name="connsiteY9-110" fmla="*/ 1199610 h 4336451"/>
              <a:gd name="connsiteX10-111" fmla="*/ 3859378 w 7680637"/>
              <a:gd name="connsiteY10-112" fmla="*/ 1530521 h 4336451"/>
              <a:gd name="connsiteX11-113" fmla="*/ 4127150 w 7680637"/>
              <a:gd name="connsiteY11-114" fmla="*/ 1957420 h 4336451"/>
              <a:gd name="connsiteX12-115" fmla="*/ 4318633 w 7680637"/>
              <a:gd name="connsiteY12-116" fmla="*/ 2395038 h 4336451"/>
              <a:gd name="connsiteX13-117" fmla="*/ 4397027 w 7680637"/>
              <a:gd name="connsiteY13-118" fmla="*/ 2829633 h 4336451"/>
              <a:gd name="connsiteX14-119" fmla="*/ 4225697 w 7680637"/>
              <a:gd name="connsiteY14-120" fmla="*/ 3419902 h 4336451"/>
              <a:gd name="connsiteX15-121" fmla="*/ 4062935 w 7680637"/>
              <a:gd name="connsiteY15-122" fmla="*/ 3609295 h 4336451"/>
              <a:gd name="connsiteX16-123" fmla="*/ 4026361 w 7680637"/>
              <a:gd name="connsiteY16-124" fmla="*/ 3648304 h 4336451"/>
              <a:gd name="connsiteX17-125" fmla="*/ 3960411 w 7680637"/>
              <a:gd name="connsiteY17-126" fmla="*/ 3702417 h 4336451"/>
              <a:gd name="connsiteX18-127" fmla="*/ 3930096 w 7680637"/>
              <a:gd name="connsiteY18-128" fmla="*/ 3720145 h 4336451"/>
              <a:gd name="connsiteX19-129" fmla="*/ 3581683 w 7680637"/>
              <a:gd name="connsiteY19-130" fmla="*/ 3923972 h 4336451"/>
              <a:gd name="connsiteX20-131" fmla="*/ 3065181 w 7680637"/>
              <a:gd name="connsiteY20-132" fmla="*/ 4112732 h 4336451"/>
              <a:gd name="connsiteX21-133" fmla="*/ 2281419 w 7680637"/>
              <a:gd name="connsiteY21-134" fmla="*/ 4276486 h 4336451"/>
              <a:gd name="connsiteX22-135" fmla="*/ 1509106 w 7680637"/>
              <a:gd name="connsiteY22-136" fmla="*/ 4336355 h 4336451"/>
              <a:gd name="connsiteX23-137" fmla="*/ 987175 w 7680637"/>
              <a:gd name="connsiteY23-138" fmla="*/ 4286597 h 4336451"/>
              <a:gd name="connsiteX24-139" fmla="*/ 589146 w 7680637"/>
              <a:gd name="connsiteY24-140" fmla="*/ 4153435 h 4336451"/>
              <a:gd name="connsiteX25-141" fmla="*/ 309879 w 7680637"/>
              <a:gd name="connsiteY25-142" fmla="*/ 3953535 h 4336451"/>
              <a:gd name="connsiteX26-143" fmla="*/ 268865 w 7680637"/>
              <a:gd name="connsiteY26-144" fmla="*/ 3913607 h 4336451"/>
              <a:gd name="connsiteX27-145" fmla="*/ 226554 w 7680637"/>
              <a:gd name="connsiteY27-146" fmla="*/ 3862040 h 4336451"/>
              <a:gd name="connsiteX28-147" fmla="*/ 218482 w 7680637"/>
              <a:gd name="connsiteY28-148" fmla="*/ 3847486 h 4336451"/>
              <a:gd name="connsiteX29-149" fmla="*/ 164739 w 7680637"/>
              <a:gd name="connsiteY29-150" fmla="*/ 3765333 h 4336451"/>
              <a:gd name="connsiteX30-151" fmla="*/ 30218 w 7680637"/>
              <a:gd name="connsiteY30-152" fmla="*/ 3404051 h 4336451"/>
              <a:gd name="connsiteX31-153" fmla="*/ 6563 w 7680637"/>
              <a:gd name="connsiteY31-154" fmla="*/ 2907338 h 4336451"/>
              <a:gd name="connsiteX32-155" fmla="*/ 94549 w 7680637"/>
              <a:gd name="connsiteY32-156" fmla="*/ 2373545 h 4336451"/>
              <a:gd name="connsiteX33-157" fmla="*/ 517592 w 7680637"/>
              <a:gd name="connsiteY33-158" fmla="*/ 1199844 h 4336451"/>
              <a:gd name="connsiteX34-159" fmla="*/ 854449 w 7680637"/>
              <a:gd name="connsiteY34-160" fmla="*/ 622773 h 4336451"/>
              <a:gd name="connsiteX35-161" fmla="*/ 1142073 w 7680637"/>
              <a:gd name="connsiteY35-162" fmla="*/ 301812 h 4336451"/>
              <a:gd name="connsiteX36-163" fmla="*/ 1156923 w 7680637"/>
              <a:gd name="connsiteY36-164" fmla="*/ 285659 h 4336451"/>
              <a:gd name="connsiteX37-165" fmla="*/ 1219944 w 7680637"/>
              <a:gd name="connsiteY37-166" fmla="*/ 233949 h 4336451"/>
              <a:gd name="connsiteX38-167" fmla="*/ 1243132 w 7680637"/>
              <a:gd name="connsiteY38-168" fmla="*/ 219158 h 4336451"/>
              <a:gd name="connsiteX39-169" fmla="*/ 1408343 w 7680637"/>
              <a:gd name="connsiteY39-170" fmla="*/ 113509 h 4336451"/>
              <a:gd name="connsiteX40-171" fmla="*/ 1815121 w 7680637"/>
              <a:gd name="connsiteY40-172" fmla="*/ 1241 h 4336451"/>
              <a:gd name="connsiteX41-173" fmla="*/ 5284387 w 7680637"/>
              <a:gd name="connsiteY41-174" fmla="*/ 1821783 h 4336451"/>
              <a:gd name="connsiteX42-175" fmla="*/ 7680637 w 7680637"/>
              <a:gd name="connsiteY42-176" fmla="*/ 1821783 h 4336451"/>
              <a:gd name="connsiteX43-177" fmla="*/ 5284387 w 7680637"/>
              <a:gd name="connsiteY43-178" fmla="*/ 1821783 h 4336451"/>
              <a:gd name="connsiteX0-179" fmla="*/ 1815121 w 4397254"/>
              <a:gd name="connsiteY0-180" fmla="*/ 1241 h 4336451"/>
              <a:gd name="connsiteX1-181" fmla="*/ 1958741 w 4397254"/>
              <a:gd name="connsiteY1-182" fmla="*/ 4395 h 4336451"/>
              <a:gd name="connsiteX2-183" fmla="*/ 2359375 w 4397254"/>
              <a:gd name="connsiteY2-184" fmla="*/ 113712 h 4336451"/>
              <a:gd name="connsiteX3-185" fmla="*/ 2789536 w 4397254"/>
              <a:gd name="connsiteY3-186" fmla="*/ 374021 h 4336451"/>
              <a:gd name="connsiteX4-187" fmla="*/ 3102571 w 4397254"/>
              <a:gd name="connsiteY4-188" fmla="*/ 643354 h 4336451"/>
              <a:gd name="connsiteX5-189" fmla="*/ 3332895 w 4397254"/>
              <a:gd name="connsiteY5-190" fmla="*/ 879443 h 4336451"/>
              <a:gd name="connsiteX6-191" fmla="*/ 3547486 w 4397254"/>
              <a:gd name="connsiteY6-192" fmla="*/ 1125263 h 4336451"/>
              <a:gd name="connsiteX7-193" fmla="*/ 3559541 w 4397254"/>
              <a:gd name="connsiteY7-194" fmla="*/ 1136814 h 4336451"/>
              <a:gd name="connsiteX8-195" fmla="*/ 3594844 w 4397254"/>
              <a:gd name="connsiteY8-196" fmla="*/ 1179839 h 4336451"/>
              <a:gd name="connsiteX9-197" fmla="*/ 3608488 w 4397254"/>
              <a:gd name="connsiteY9-198" fmla="*/ 1199610 h 4336451"/>
              <a:gd name="connsiteX10-199" fmla="*/ 3859378 w 4397254"/>
              <a:gd name="connsiteY10-200" fmla="*/ 1530521 h 4336451"/>
              <a:gd name="connsiteX11-201" fmla="*/ 4127150 w 4397254"/>
              <a:gd name="connsiteY11-202" fmla="*/ 1957420 h 4336451"/>
              <a:gd name="connsiteX12-203" fmla="*/ 4318633 w 4397254"/>
              <a:gd name="connsiteY12-204" fmla="*/ 2395038 h 4336451"/>
              <a:gd name="connsiteX13-205" fmla="*/ 4397027 w 4397254"/>
              <a:gd name="connsiteY13-206" fmla="*/ 2829633 h 4336451"/>
              <a:gd name="connsiteX14-207" fmla="*/ 4225697 w 4397254"/>
              <a:gd name="connsiteY14-208" fmla="*/ 3419902 h 4336451"/>
              <a:gd name="connsiteX15-209" fmla="*/ 4062935 w 4397254"/>
              <a:gd name="connsiteY15-210" fmla="*/ 3609295 h 4336451"/>
              <a:gd name="connsiteX16-211" fmla="*/ 4026361 w 4397254"/>
              <a:gd name="connsiteY16-212" fmla="*/ 3648304 h 4336451"/>
              <a:gd name="connsiteX17-213" fmla="*/ 3960411 w 4397254"/>
              <a:gd name="connsiteY17-214" fmla="*/ 3702417 h 4336451"/>
              <a:gd name="connsiteX18-215" fmla="*/ 3930096 w 4397254"/>
              <a:gd name="connsiteY18-216" fmla="*/ 3720145 h 4336451"/>
              <a:gd name="connsiteX19-217" fmla="*/ 3581683 w 4397254"/>
              <a:gd name="connsiteY19-218" fmla="*/ 3923972 h 4336451"/>
              <a:gd name="connsiteX20-219" fmla="*/ 3065181 w 4397254"/>
              <a:gd name="connsiteY20-220" fmla="*/ 4112732 h 4336451"/>
              <a:gd name="connsiteX21-221" fmla="*/ 2281419 w 4397254"/>
              <a:gd name="connsiteY21-222" fmla="*/ 4276486 h 4336451"/>
              <a:gd name="connsiteX22-223" fmla="*/ 1509106 w 4397254"/>
              <a:gd name="connsiteY22-224" fmla="*/ 4336355 h 4336451"/>
              <a:gd name="connsiteX23-225" fmla="*/ 987175 w 4397254"/>
              <a:gd name="connsiteY23-226" fmla="*/ 4286597 h 4336451"/>
              <a:gd name="connsiteX24-227" fmla="*/ 589146 w 4397254"/>
              <a:gd name="connsiteY24-228" fmla="*/ 4153435 h 4336451"/>
              <a:gd name="connsiteX25-229" fmla="*/ 309879 w 4397254"/>
              <a:gd name="connsiteY25-230" fmla="*/ 3953535 h 4336451"/>
              <a:gd name="connsiteX26-231" fmla="*/ 268865 w 4397254"/>
              <a:gd name="connsiteY26-232" fmla="*/ 3913607 h 4336451"/>
              <a:gd name="connsiteX27-233" fmla="*/ 226554 w 4397254"/>
              <a:gd name="connsiteY27-234" fmla="*/ 3862040 h 4336451"/>
              <a:gd name="connsiteX28-235" fmla="*/ 218482 w 4397254"/>
              <a:gd name="connsiteY28-236" fmla="*/ 3847486 h 4336451"/>
              <a:gd name="connsiteX29-237" fmla="*/ 164739 w 4397254"/>
              <a:gd name="connsiteY29-238" fmla="*/ 3765333 h 4336451"/>
              <a:gd name="connsiteX30-239" fmla="*/ 30218 w 4397254"/>
              <a:gd name="connsiteY30-240" fmla="*/ 3404051 h 4336451"/>
              <a:gd name="connsiteX31-241" fmla="*/ 6563 w 4397254"/>
              <a:gd name="connsiteY31-242" fmla="*/ 2907338 h 4336451"/>
              <a:gd name="connsiteX32-243" fmla="*/ 94549 w 4397254"/>
              <a:gd name="connsiteY32-244" fmla="*/ 2373545 h 4336451"/>
              <a:gd name="connsiteX33-245" fmla="*/ 517592 w 4397254"/>
              <a:gd name="connsiteY33-246" fmla="*/ 1199844 h 4336451"/>
              <a:gd name="connsiteX34-247" fmla="*/ 854449 w 4397254"/>
              <a:gd name="connsiteY34-248" fmla="*/ 622773 h 4336451"/>
              <a:gd name="connsiteX35-249" fmla="*/ 1142073 w 4397254"/>
              <a:gd name="connsiteY35-250" fmla="*/ 301812 h 4336451"/>
              <a:gd name="connsiteX36-251" fmla="*/ 1156923 w 4397254"/>
              <a:gd name="connsiteY36-252" fmla="*/ 285659 h 4336451"/>
              <a:gd name="connsiteX37-253" fmla="*/ 1219944 w 4397254"/>
              <a:gd name="connsiteY37-254" fmla="*/ 233949 h 4336451"/>
              <a:gd name="connsiteX38-255" fmla="*/ 1243132 w 4397254"/>
              <a:gd name="connsiteY38-256" fmla="*/ 219158 h 4336451"/>
              <a:gd name="connsiteX39-257" fmla="*/ 1408343 w 4397254"/>
              <a:gd name="connsiteY39-258" fmla="*/ 113509 h 4336451"/>
              <a:gd name="connsiteX40-259" fmla="*/ 1815121 w 4397254"/>
              <a:gd name="connsiteY40-260" fmla="*/ 1241 h 43364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2" name="Rectangle 1"/>
          <p:cNvSpPr/>
          <p:nvPr userDrawn="1"/>
        </p:nvSpPr>
        <p:spPr bwMode="auto">
          <a:xfrm>
            <a:off x="-1" y="0"/>
            <a:ext cx="5511115" cy="6858000"/>
          </a:xfrm>
          <a:prstGeom prst="rect">
            <a:avLst/>
          </a:prstGeom>
          <a:solidFill>
            <a:schemeClr val="tx1"/>
          </a:solidFill>
          <a:ln>
            <a:noFill/>
          </a:ln>
        </p:spPr>
        <p:txBody>
          <a:bodyPr lIns="0" tIns="0" rIns="0" bIns="0" rtlCol="0" anchor="ctr"/>
          <a:lstStyle/>
          <a:p>
            <a:pPr algn="ctr"/>
            <a:endParaRPr lang="en-US" dirty="0">
              <a:latin typeface="Titillium" panose="00000500000000000000" pitchFamily="50" charset="0"/>
            </a:endParaRPr>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1" fmla="*/ 0 w 8116779"/>
              <a:gd name="connsiteY0-2" fmla="*/ 1301629 h 4419704"/>
              <a:gd name="connsiteX1-3" fmla="*/ 1864712 w 8116779"/>
              <a:gd name="connsiteY1-4" fmla="*/ 3118073 h 4419704"/>
              <a:gd name="connsiteX2-5" fmla="*/ 0 w 8116779"/>
              <a:gd name="connsiteY2-6" fmla="*/ 3118073 h 4419704"/>
              <a:gd name="connsiteX3-7" fmla="*/ 0 w 8116779"/>
              <a:gd name="connsiteY3-8" fmla="*/ 1301629 h 4419704"/>
              <a:gd name="connsiteX4-9" fmla="*/ 6799278 w 8116779"/>
              <a:gd name="connsiteY4-10" fmla="*/ 0 h 4419704"/>
              <a:gd name="connsiteX5-11" fmla="*/ 6880799 w 8116779"/>
              <a:gd name="connsiteY5-12" fmla="*/ 0 h 4419704"/>
              <a:gd name="connsiteX6-13" fmla="*/ 6908107 w 8116779"/>
              <a:gd name="connsiteY6-14" fmla="*/ 3274 h 4419704"/>
              <a:gd name="connsiteX7-15" fmla="*/ 7102842 w 8116779"/>
              <a:gd name="connsiteY7-16" fmla="*/ 26396 h 4419704"/>
              <a:gd name="connsiteX8-17" fmla="*/ 7597553 w 8116779"/>
              <a:gd name="connsiteY8-18" fmla="*/ 291168 h 4419704"/>
              <a:gd name="connsiteX9-19" fmla="*/ 7837931 w 8116779"/>
              <a:gd name="connsiteY9-20" fmla="*/ 629807 h 4419704"/>
              <a:gd name="connsiteX10-21" fmla="*/ 8005359 w 8116779"/>
              <a:gd name="connsiteY10-22" fmla="*/ 1103903 h 4419704"/>
              <a:gd name="connsiteX11-23" fmla="*/ 8076516 w 8116779"/>
              <a:gd name="connsiteY11-24" fmla="*/ 1510680 h 4419704"/>
              <a:gd name="connsiteX12-25" fmla="*/ 8104819 w 8116779"/>
              <a:gd name="connsiteY12-26" fmla="*/ 1839293 h 4419704"/>
              <a:gd name="connsiteX13-27" fmla="*/ 8114786 w 8116779"/>
              <a:gd name="connsiteY13-28" fmla="*/ 2165449 h 4419704"/>
              <a:gd name="connsiteX14-29" fmla="*/ 8116779 w 8116779"/>
              <a:gd name="connsiteY14-30" fmla="*/ 2182025 h 4419704"/>
              <a:gd name="connsiteX15-31" fmla="*/ 8116779 w 8116779"/>
              <a:gd name="connsiteY15-32" fmla="*/ 2237680 h 4419704"/>
              <a:gd name="connsiteX16-33" fmla="*/ 8114786 w 8116779"/>
              <a:gd name="connsiteY16-34" fmla="*/ 2261619 h 4419704"/>
              <a:gd name="connsiteX17-35" fmla="*/ 8098840 w 8116779"/>
              <a:gd name="connsiteY17-36" fmla="*/ 2676581 h 4419704"/>
              <a:gd name="connsiteX18-37" fmla="*/ 8035059 w 8116779"/>
              <a:gd name="connsiteY18-38" fmla="*/ 3176458 h 4419704"/>
              <a:gd name="connsiteX19-39" fmla="*/ 7905501 w 8116779"/>
              <a:gd name="connsiteY19-40" fmla="*/ 3636229 h 4419704"/>
              <a:gd name="connsiteX20-41" fmla="*/ 7690435 w 8116779"/>
              <a:gd name="connsiteY20-42" fmla="*/ 4021930 h 4419704"/>
              <a:gd name="connsiteX21-43" fmla="*/ 7183567 w 8116779"/>
              <a:gd name="connsiteY21-44" fmla="*/ 4369574 h 4419704"/>
              <a:gd name="connsiteX22-45" fmla="*/ 6937605 w 8116779"/>
              <a:gd name="connsiteY22-46" fmla="*/ 4412746 h 4419704"/>
              <a:gd name="connsiteX23-47" fmla="*/ 6884587 w 8116779"/>
              <a:gd name="connsiteY23-48" fmla="*/ 4419704 h 4419704"/>
              <a:gd name="connsiteX24-49" fmla="*/ 6799278 w 8116779"/>
              <a:gd name="connsiteY24-50" fmla="*/ 4419704 h 4419704"/>
              <a:gd name="connsiteX25-51" fmla="*/ 6764597 w 8116779"/>
              <a:gd name="connsiteY25-52" fmla="*/ 4414180 h 4419704"/>
              <a:gd name="connsiteX26-53" fmla="*/ 6365957 w 8116779"/>
              <a:gd name="connsiteY26-54" fmla="*/ 4350749 h 4419704"/>
              <a:gd name="connsiteX27-55" fmla="*/ 5846930 w 8116779"/>
              <a:gd name="connsiteY27-56" fmla="*/ 4169049 h 4419704"/>
              <a:gd name="connsiteX28-57" fmla="*/ 5137152 w 8116779"/>
              <a:gd name="connsiteY28-58" fmla="*/ 3798490 h 4419704"/>
              <a:gd name="connsiteX29-59" fmla="*/ 4502121 w 8116779"/>
              <a:gd name="connsiteY29-60" fmla="*/ 3354883 h 4419704"/>
              <a:gd name="connsiteX30-61" fmla="*/ 4130192 w 8116779"/>
              <a:gd name="connsiteY30-62" fmla="*/ 2985347 h 4419704"/>
              <a:gd name="connsiteX31-63" fmla="*/ 3906953 w 8116779"/>
              <a:gd name="connsiteY31-64" fmla="*/ 2629927 h 4419704"/>
              <a:gd name="connsiteX32-65" fmla="*/ 3817859 w 8116779"/>
              <a:gd name="connsiteY32-66" fmla="*/ 2298246 h 4419704"/>
              <a:gd name="connsiteX33-67" fmla="*/ 3811479 w 8116779"/>
              <a:gd name="connsiteY33-68" fmla="*/ 2241363 h 4419704"/>
              <a:gd name="connsiteX34-69" fmla="*/ 3811479 w 8116779"/>
              <a:gd name="connsiteY34-70" fmla="*/ 2174659 h 4419704"/>
              <a:gd name="connsiteX35-71" fmla="*/ 3814470 w 8116779"/>
              <a:gd name="connsiteY35-72" fmla="*/ 2158288 h 4419704"/>
              <a:gd name="connsiteX36-73" fmla="*/ 3825034 w 8116779"/>
              <a:gd name="connsiteY36-74" fmla="*/ 2060687 h 4419704"/>
              <a:gd name="connsiteX37-75" fmla="*/ 3950207 w 8116779"/>
              <a:gd name="connsiteY37-76" fmla="*/ 1696061 h 4419704"/>
              <a:gd name="connsiteX38-77" fmla="*/ 4246992 w 8116779"/>
              <a:gd name="connsiteY38-78" fmla="*/ 1297060 h 4419704"/>
              <a:gd name="connsiteX39-79" fmla="*/ 4653605 w 8116779"/>
              <a:gd name="connsiteY39-80" fmla="*/ 940210 h 4419704"/>
              <a:gd name="connsiteX40-81" fmla="*/ 5725146 w 8116779"/>
              <a:gd name="connsiteY40-82" fmla="*/ 301195 h 4419704"/>
              <a:gd name="connsiteX41-83" fmla="*/ 6351607 w 8116779"/>
              <a:gd name="connsiteY41-84" fmla="*/ 68750 h 4419704"/>
              <a:gd name="connsiteX42-85" fmla="*/ 6777552 w 8116779"/>
              <a:gd name="connsiteY42-86" fmla="*/ 3069 h 4419704"/>
              <a:gd name="connsiteX43-87" fmla="*/ 6799278 w 8116779"/>
              <a:gd name="connsiteY43-88" fmla="*/ 0 h 4419704"/>
              <a:gd name="connsiteX0-89" fmla="*/ 0 w 8116779"/>
              <a:gd name="connsiteY0-90" fmla="*/ 3118073 h 4419704"/>
              <a:gd name="connsiteX1-91" fmla="*/ 1864712 w 8116779"/>
              <a:gd name="connsiteY1-92" fmla="*/ 3118073 h 4419704"/>
              <a:gd name="connsiteX2-93" fmla="*/ 0 w 8116779"/>
              <a:gd name="connsiteY2-94" fmla="*/ 3118073 h 4419704"/>
              <a:gd name="connsiteX3-95" fmla="*/ 6799278 w 8116779"/>
              <a:gd name="connsiteY3-96" fmla="*/ 0 h 4419704"/>
              <a:gd name="connsiteX4-97" fmla="*/ 6880799 w 8116779"/>
              <a:gd name="connsiteY4-98" fmla="*/ 0 h 4419704"/>
              <a:gd name="connsiteX5-99" fmla="*/ 6908107 w 8116779"/>
              <a:gd name="connsiteY5-100" fmla="*/ 3274 h 4419704"/>
              <a:gd name="connsiteX6-101" fmla="*/ 7102842 w 8116779"/>
              <a:gd name="connsiteY6-102" fmla="*/ 26396 h 4419704"/>
              <a:gd name="connsiteX7-103" fmla="*/ 7597553 w 8116779"/>
              <a:gd name="connsiteY7-104" fmla="*/ 291168 h 4419704"/>
              <a:gd name="connsiteX8-105" fmla="*/ 7837931 w 8116779"/>
              <a:gd name="connsiteY8-106" fmla="*/ 629807 h 4419704"/>
              <a:gd name="connsiteX9-107" fmla="*/ 8005359 w 8116779"/>
              <a:gd name="connsiteY9-108" fmla="*/ 1103903 h 4419704"/>
              <a:gd name="connsiteX10-109" fmla="*/ 8076516 w 8116779"/>
              <a:gd name="connsiteY10-110" fmla="*/ 1510680 h 4419704"/>
              <a:gd name="connsiteX11-111" fmla="*/ 8104819 w 8116779"/>
              <a:gd name="connsiteY11-112" fmla="*/ 1839293 h 4419704"/>
              <a:gd name="connsiteX12-113" fmla="*/ 8114786 w 8116779"/>
              <a:gd name="connsiteY12-114" fmla="*/ 2165449 h 4419704"/>
              <a:gd name="connsiteX13-115" fmla="*/ 8116779 w 8116779"/>
              <a:gd name="connsiteY13-116" fmla="*/ 2182025 h 4419704"/>
              <a:gd name="connsiteX14-117" fmla="*/ 8116779 w 8116779"/>
              <a:gd name="connsiteY14-118" fmla="*/ 2237680 h 4419704"/>
              <a:gd name="connsiteX15-119" fmla="*/ 8114786 w 8116779"/>
              <a:gd name="connsiteY15-120" fmla="*/ 2261619 h 4419704"/>
              <a:gd name="connsiteX16-121" fmla="*/ 8098840 w 8116779"/>
              <a:gd name="connsiteY16-122" fmla="*/ 2676581 h 4419704"/>
              <a:gd name="connsiteX17-123" fmla="*/ 8035059 w 8116779"/>
              <a:gd name="connsiteY17-124" fmla="*/ 3176458 h 4419704"/>
              <a:gd name="connsiteX18-125" fmla="*/ 7905501 w 8116779"/>
              <a:gd name="connsiteY18-126" fmla="*/ 3636229 h 4419704"/>
              <a:gd name="connsiteX19-127" fmla="*/ 7690435 w 8116779"/>
              <a:gd name="connsiteY19-128" fmla="*/ 4021930 h 4419704"/>
              <a:gd name="connsiteX20-129" fmla="*/ 7183567 w 8116779"/>
              <a:gd name="connsiteY20-130" fmla="*/ 4369574 h 4419704"/>
              <a:gd name="connsiteX21-131" fmla="*/ 6937605 w 8116779"/>
              <a:gd name="connsiteY21-132" fmla="*/ 4412746 h 4419704"/>
              <a:gd name="connsiteX22-133" fmla="*/ 6884587 w 8116779"/>
              <a:gd name="connsiteY22-134" fmla="*/ 4419704 h 4419704"/>
              <a:gd name="connsiteX23-135" fmla="*/ 6799278 w 8116779"/>
              <a:gd name="connsiteY23-136" fmla="*/ 4419704 h 4419704"/>
              <a:gd name="connsiteX24-137" fmla="*/ 6764597 w 8116779"/>
              <a:gd name="connsiteY24-138" fmla="*/ 4414180 h 4419704"/>
              <a:gd name="connsiteX25-139" fmla="*/ 6365957 w 8116779"/>
              <a:gd name="connsiteY25-140" fmla="*/ 4350749 h 4419704"/>
              <a:gd name="connsiteX26-141" fmla="*/ 5846930 w 8116779"/>
              <a:gd name="connsiteY26-142" fmla="*/ 4169049 h 4419704"/>
              <a:gd name="connsiteX27-143" fmla="*/ 5137152 w 8116779"/>
              <a:gd name="connsiteY27-144" fmla="*/ 3798490 h 4419704"/>
              <a:gd name="connsiteX28-145" fmla="*/ 4502121 w 8116779"/>
              <a:gd name="connsiteY28-146" fmla="*/ 3354883 h 4419704"/>
              <a:gd name="connsiteX29-147" fmla="*/ 4130192 w 8116779"/>
              <a:gd name="connsiteY29-148" fmla="*/ 2985347 h 4419704"/>
              <a:gd name="connsiteX30-149" fmla="*/ 3906953 w 8116779"/>
              <a:gd name="connsiteY30-150" fmla="*/ 2629927 h 4419704"/>
              <a:gd name="connsiteX31-151" fmla="*/ 3817859 w 8116779"/>
              <a:gd name="connsiteY31-152" fmla="*/ 2298246 h 4419704"/>
              <a:gd name="connsiteX32-153" fmla="*/ 3811479 w 8116779"/>
              <a:gd name="connsiteY32-154" fmla="*/ 2241363 h 4419704"/>
              <a:gd name="connsiteX33-155" fmla="*/ 3811479 w 8116779"/>
              <a:gd name="connsiteY33-156" fmla="*/ 2174659 h 4419704"/>
              <a:gd name="connsiteX34-157" fmla="*/ 3814470 w 8116779"/>
              <a:gd name="connsiteY34-158" fmla="*/ 2158288 h 4419704"/>
              <a:gd name="connsiteX35-159" fmla="*/ 3825034 w 8116779"/>
              <a:gd name="connsiteY35-160" fmla="*/ 2060687 h 4419704"/>
              <a:gd name="connsiteX36-161" fmla="*/ 3950207 w 8116779"/>
              <a:gd name="connsiteY36-162" fmla="*/ 1696061 h 4419704"/>
              <a:gd name="connsiteX37-163" fmla="*/ 4246992 w 8116779"/>
              <a:gd name="connsiteY37-164" fmla="*/ 1297060 h 4419704"/>
              <a:gd name="connsiteX38-165" fmla="*/ 4653605 w 8116779"/>
              <a:gd name="connsiteY38-166" fmla="*/ 940210 h 4419704"/>
              <a:gd name="connsiteX39-167" fmla="*/ 5725146 w 8116779"/>
              <a:gd name="connsiteY39-168" fmla="*/ 301195 h 4419704"/>
              <a:gd name="connsiteX40-169" fmla="*/ 6351607 w 8116779"/>
              <a:gd name="connsiteY40-170" fmla="*/ 68750 h 4419704"/>
              <a:gd name="connsiteX41-171" fmla="*/ 6777552 w 8116779"/>
              <a:gd name="connsiteY41-172" fmla="*/ 3069 h 4419704"/>
              <a:gd name="connsiteX42-173" fmla="*/ 6799278 w 8116779"/>
              <a:gd name="connsiteY42-174" fmla="*/ 0 h 4419704"/>
              <a:gd name="connsiteX0-175" fmla="*/ 2987799 w 4305300"/>
              <a:gd name="connsiteY0-176" fmla="*/ 0 h 4419704"/>
              <a:gd name="connsiteX1-177" fmla="*/ 3069320 w 4305300"/>
              <a:gd name="connsiteY1-178" fmla="*/ 0 h 4419704"/>
              <a:gd name="connsiteX2-179" fmla="*/ 3096628 w 4305300"/>
              <a:gd name="connsiteY2-180" fmla="*/ 3274 h 4419704"/>
              <a:gd name="connsiteX3-181" fmla="*/ 3291363 w 4305300"/>
              <a:gd name="connsiteY3-182" fmla="*/ 26396 h 4419704"/>
              <a:gd name="connsiteX4-183" fmla="*/ 3786074 w 4305300"/>
              <a:gd name="connsiteY4-184" fmla="*/ 291168 h 4419704"/>
              <a:gd name="connsiteX5-185" fmla="*/ 4026452 w 4305300"/>
              <a:gd name="connsiteY5-186" fmla="*/ 629807 h 4419704"/>
              <a:gd name="connsiteX6-187" fmla="*/ 4193880 w 4305300"/>
              <a:gd name="connsiteY6-188" fmla="*/ 1103903 h 4419704"/>
              <a:gd name="connsiteX7-189" fmla="*/ 4265037 w 4305300"/>
              <a:gd name="connsiteY7-190" fmla="*/ 1510680 h 4419704"/>
              <a:gd name="connsiteX8-191" fmla="*/ 4293340 w 4305300"/>
              <a:gd name="connsiteY8-192" fmla="*/ 1839293 h 4419704"/>
              <a:gd name="connsiteX9-193" fmla="*/ 4303307 w 4305300"/>
              <a:gd name="connsiteY9-194" fmla="*/ 2165449 h 4419704"/>
              <a:gd name="connsiteX10-195" fmla="*/ 4305300 w 4305300"/>
              <a:gd name="connsiteY10-196" fmla="*/ 2182025 h 4419704"/>
              <a:gd name="connsiteX11-197" fmla="*/ 4305300 w 4305300"/>
              <a:gd name="connsiteY11-198" fmla="*/ 2237680 h 4419704"/>
              <a:gd name="connsiteX12-199" fmla="*/ 4303307 w 4305300"/>
              <a:gd name="connsiteY12-200" fmla="*/ 2261619 h 4419704"/>
              <a:gd name="connsiteX13-201" fmla="*/ 4287361 w 4305300"/>
              <a:gd name="connsiteY13-202" fmla="*/ 2676581 h 4419704"/>
              <a:gd name="connsiteX14-203" fmla="*/ 4223580 w 4305300"/>
              <a:gd name="connsiteY14-204" fmla="*/ 3176458 h 4419704"/>
              <a:gd name="connsiteX15-205" fmla="*/ 4094022 w 4305300"/>
              <a:gd name="connsiteY15-206" fmla="*/ 3636229 h 4419704"/>
              <a:gd name="connsiteX16-207" fmla="*/ 3878956 w 4305300"/>
              <a:gd name="connsiteY16-208" fmla="*/ 4021930 h 4419704"/>
              <a:gd name="connsiteX17-209" fmla="*/ 3372088 w 4305300"/>
              <a:gd name="connsiteY17-210" fmla="*/ 4369574 h 4419704"/>
              <a:gd name="connsiteX18-211" fmla="*/ 3126126 w 4305300"/>
              <a:gd name="connsiteY18-212" fmla="*/ 4412746 h 4419704"/>
              <a:gd name="connsiteX19-213" fmla="*/ 3073108 w 4305300"/>
              <a:gd name="connsiteY19-214" fmla="*/ 4419704 h 4419704"/>
              <a:gd name="connsiteX20-215" fmla="*/ 2987799 w 4305300"/>
              <a:gd name="connsiteY20-216" fmla="*/ 4419704 h 4419704"/>
              <a:gd name="connsiteX21-217" fmla="*/ 2953118 w 4305300"/>
              <a:gd name="connsiteY21-218" fmla="*/ 4414180 h 4419704"/>
              <a:gd name="connsiteX22-219" fmla="*/ 2554478 w 4305300"/>
              <a:gd name="connsiteY22-220" fmla="*/ 4350749 h 4419704"/>
              <a:gd name="connsiteX23-221" fmla="*/ 2035451 w 4305300"/>
              <a:gd name="connsiteY23-222" fmla="*/ 4169049 h 4419704"/>
              <a:gd name="connsiteX24-223" fmla="*/ 1325673 w 4305300"/>
              <a:gd name="connsiteY24-224" fmla="*/ 3798490 h 4419704"/>
              <a:gd name="connsiteX25-225" fmla="*/ 690642 w 4305300"/>
              <a:gd name="connsiteY25-226" fmla="*/ 3354883 h 4419704"/>
              <a:gd name="connsiteX26-227" fmla="*/ 318713 w 4305300"/>
              <a:gd name="connsiteY26-228" fmla="*/ 2985347 h 4419704"/>
              <a:gd name="connsiteX27-229" fmla="*/ 95474 w 4305300"/>
              <a:gd name="connsiteY27-230" fmla="*/ 2629927 h 4419704"/>
              <a:gd name="connsiteX28-231" fmla="*/ 6380 w 4305300"/>
              <a:gd name="connsiteY28-232" fmla="*/ 2298246 h 4419704"/>
              <a:gd name="connsiteX29-233" fmla="*/ 0 w 4305300"/>
              <a:gd name="connsiteY29-234" fmla="*/ 2241363 h 4419704"/>
              <a:gd name="connsiteX30-235" fmla="*/ 0 w 4305300"/>
              <a:gd name="connsiteY30-236" fmla="*/ 2174659 h 4419704"/>
              <a:gd name="connsiteX31-237" fmla="*/ 2991 w 4305300"/>
              <a:gd name="connsiteY31-238" fmla="*/ 2158288 h 4419704"/>
              <a:gd name="connsiteX32-239" fmla="*/ 13555 w 4305300"/>
              <a:gd name="connsiteY32-240" fmla="*/ 2060687 h 4419704"/>
              <a:gd name="connsiteX33-241" fmla="*/ 138728 w 4305300"/>
              <a:gd name="connsiteY33-242" fmla="*/ 1696061 h 4419704"/>
              <a:gd name="connsiteX34-243" fmla="*/ 435513 w 4305300"/>
              <a:gd name="connsiteY34-244" fmla="*/ 1297060 h 4419704"/>
              <a:gd name="connsiteX35-245" fmla="*/ 842126 w 4305300"/>
              <a:gd name="connsiteY35-246" fmla="*/ 940210 h 4419704"/>
              <a:gd name="connsiteX36-247" fmla="*/ 1913667 w 4305300"/>
              <a:gd name="connsiteY36-248" fmla="*/ 301195 h 4419704"/>
              <a:gd name="connsiteX37-249" fmla="*/ 2540128 w 4305300"/>
              <a:gd name="connsiteY37-250" fmla="*/ 68750 h 4419704"/>
              <a:gd name="connsiteX38-251" fmla="*/ 2966073 w 4305300"/>
              <a:gd name="connsiteY38-252" fmla="*/ 3069 h 4419704"/>
              <a:gd name="connsiteX39-253" fmla="*/ 2987799 w 4305300"/>
              <a:gd name="connsiteY39-254" fmla="*/ 0 h 4419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Shape 3937"/>
          <p:cNvSpPr/>
          <p:nvPr userDrawn="1"/>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
        <p:nvSpPr>
          <p:cNvPr id="8" name="Shape 3937"/>
          <p:cNvSpPr/>
          <p:nvPr userDrawn="1"/>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4000">
                <a:srgbClr val="5F4B8B"/>
              </a:gs>
              <a:gs pos="100000">
                <a:srgbClr val="D32E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Titillium" panose="00000500000000000000" pitchFamily="50" charset="0"/>
            </a:endParaRPr>
          </a:p>
        </p:txBody>
      </p:sp>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screen"/>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pic>
        <p:nvPicPr>
          <p:cNvPr id="18" name="Picture 17"/>
          <p:cNvPicPr>
            <a:picLocks noChangeAspect="1"/>
          </p:cNvPicPr>
          <p:nvPr userDrawn="1"/>
        </p:nvPicPr>
        <p:blipFill>
          <a:blip r:embed="rId2" cstate="screen"/>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pic>
        <p:nvPicPr>
          <p:cNvPr id="16" name="Picture 15"/>
          <p:cNvPicPr>
            <a:picLocks noChangeAspect="1"/>
          </p:cNvPicPr>
          <p:nvPr userDrawn="1"/>
        </p:nvPicPr>
        <p:blipFill>
          <a:blip r:embed="rId3" cstate="screen"/>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581193" y="729658"/>
            <a:ext cx="11029616" cy="574886"/>
          </a:xfrm>
        </p:spPr>
        <p:txBody>
          <a:bodyPr rtlCol="0" anchor="t"/>
          <a:lstStyle>
            <a:lvl1pPr>
              <a:defRPr cap="none" baseline="0"/>
            </a:lvl1pPr>
          </a:lstStyle>
          <a:p>
            <a:pPr rtl="0"/>
            <a:r>
              <a:rPr lang="fr-FR"/>
              <a:t>Modifiez le style du titre</a:t>
            </a:r>
            <a:endParaRPr lang="en-US" dirty="0"/>
          </a:p>
        </p:txBody>
      </p:sp>
      <p:sp>
        <p:nvSpPr>
          <p:cNvPr id="3" name="Espace réservé du contenu 2"/>
          <p:cNvSpPr>
            <a:spLocks noGrp="1"/>
          </p:cNvSpPr>
          <p:nvPr>
            <p:ph sz="half" idx="1"/>
          </p:nvPr>
        </p:nvSpPr>
        <p:spPr>
          <a:xfrm>
            <a:off x="581193" y="1481329"/>
            <a:ext cx="5194767" cy="4379722"/>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416039" y="1481329"/>
            <a:ext cx="5194769" cy="4379722"/>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e la date 4"/>
          <p:cNvSpPr>
            <a:spLocks noGrp="1"/>
          </p:cNvSpPr>
          <p:nvPr>
            <p:ph type="dt" sz="half" idx="10"/>
          </p:nvPr>
        </p:nvSpPr>
        <p:spPr/>
        <p:txBody>
          <a:bodyPr rtlCol="0"/>
          <a:lstStyle/>
          <a:p>
            <a:pPr rtl="0"/>
            <a:fld id="{1E077824-3E5D-409B-ABCF-0C8E7604856F}" type="datetime1">
              <a:rPr lang="fr-FR" smtClean="0"/>
              <a:t>06/12/2021</a:t>
            </a:fld>
            <a:endParaRPr lang="en-US" dirty="0"/>
          </a:p>
        </p:txBody>
      </p:sp>
      <p:sp>
        <p:nvSpPr>
          <p:cNvPr id="6" name="Espace réservé du pied de page 5"/>
          <p:cNvSpPr>
            <a:spLocks noGrp="1"/>
          </p:cNvSpPr>
          <p:nvPr>
            <p:ph type="ftr" sz="quarter" idx="11"/>
          </p:nvPr>
        </p:nvSpPr>
        <p:spPr/>
        <p:txBody>
          <a:bodyPr rtlCol="0"/>
          <a:lstStyle/>
          <a:p>
            <a:pPr rtl="0"/>
            <a:r>
              <a:rPr lang="en-US"/>
              <a:t>Lérys Granado, PhD</a:t>
            </a:r>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204889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mparaison">
    <p:spTree>
      <p:nvGrpSpPr>
        <p:cNvPr id="1" name=""/>
        <p:cNvGrpSpPr/>
        <p:nvPr/>
      </p:nvGrpSpPr>
      <p:grpSpPr>
        <a:xfrm>
          <a:off x="0" y="0"/>
          <a:ext cx="0" cy="0"/>
          <a:chOff x="0" y="0"/>
          <a:chExt cx="0" cy="0"/>
        </a:xfrm>
      </p:grpSpPr>
      <p:sp>
        <p:nvSpPr>
          <p:cNvPr id="12" name="Titre 1"/>
          <p:cNvSpPr>
            <a:spLocks noGrp="1"/>
          </p:cNvSpPr>
          <p:nvPr>
            <p:ph type="title"/>
          </p:nvPr>
        </p:nvSpPr>
        <p:spPr>
          <a:xfrm>
            <a:off x="581193" y="729658"/>
            <a:ext cx="11029616" cy="611462"/>
          </a:xfrm>
        </p:spPr>
        <p:txBody>
          <a:bodyPr rtlCol="0"/>
          <a:lstStyle>
            <a:lvl1pPr>
              <a:defRPr cap="none" baseline="0"/>
            </a:lvl1pPr>
          </a:lstStyle>
          <a:p>
            <a:pPr rtl="0"/>
            <a:r>
              <a:rPr lang="fr-FR"/>
              <a:t>Modifiez le style du titre</a:t>
            </a:r>
            <a:endParaRPr lang="en-US" dirty="0"/>
          </a:p>
        </p:txBody>
      </p:sp>
      <p:sp>
        <p:nvSpPr>
          <p:cNvPr id="3" name="Espace réservé du texte 2"/>
          <p:cNvSpPr>
            <a:spLocks noGrp="1"/>
          </p:cNvSpPr>
          <p:nvPr>
            <p:ph type="body" idx="1"/>
          </p:nvPr>
        </p:nvSpPr>
        <p:spPr>
          <a:xfrm>
            <a:off x="581191" y="151937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581194" y="2295991"/>
            <a:ext cx="5194766" cy="3601608"/>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p:nvPr>
        </p:nvSpPr>
        <p:spPr>
          <a:xfrm>
            <a:off x="6416039" y="152378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fr-FR"/>
              <a:t>Cliquez pour modifier les styles du texte du masque</a:t>
            </a:r>
          </a:p>
        </p:txBody>
      </p:sp>
      <p:sp>
        <p:nvSpPr>
          <p:cNvPr id="6" name="Espace réservé du contenu 5"/>
          <p:cNvSpPr>
            <a:spLocks noGrp="1"/>
          </p:cNvSpPr>
          <p:nvPr>
            <p:ph sz="quarter" idx="4"/>
          </p:nvPr>
        </p:nvSpPr>
        <p:spPr>
          <a:xfrm>
            <a:off x="6416037" y="2295992"/>
            <a:ext cx="5194771" cy="3565060"/>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p:cNvSpPr>
            <a:spLocks noGrp="1"/>
          </p:cNvSpPr>
          <p:nvPr>
            <p:ph type="dt" sz="half" idx="10"/>
          </p:nvPr>
        </p:nvSpPr>
        <p:spPr/>
        <p:txBody>
          <a:bodyPr rtlCol="0"/>
          <a:lstStyle/>
          <a:p>
            <a:pPr rtl="0"/>
            <a:fld id="{4429ACC5-0068-42F1-A3FA-10216ED99D86}" type="datetime1">
              <a:rPr lang="fr-FR" smtClean="0"/>
              <a:t>06/12/2021</a:t>
            </a:fld>
            <a:endParaRPr lang="en-US" dirty="0"/>
          </a:p>
        </p:txBody>
      </p:sp>
      <p:sp>
        <p:nvSpPr>
          <p:cNvPr id="8" name="Espace réservé du pied de page 7"/>
          <p:cNvSpPr>
            <a:spLocks noGrp="1"/>
          </p:cNvSpPr>
          <p:nvPr>
            <p:ph type="ftr" sz="quarter" idx="11"/>
          </p:nvPr>
        </p:nvSpPr>
        <p:spPr/>
        <p:txBody>
          <a:bodyPr rtlCol="0"/>
          <a:lstStyle/>
          <a:p>
            <a:pPr rtl="0"/>
            <a:r>
              <a:rPr lang="en-US"/>
              <a:t>Lérys Granado, PhD</a:t>
            </a:r>
            <a:endParaRPr lang="en-US" dirty="0"/>
          </a:p>
        </p:txBody>
      </p:sp>
      <p:sp>
        <p:nvSpPr>
          <p:cNvPr id="9" name="Espace réservé du numéro de diapositive 8"/>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2386076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17950642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6141608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9024243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673178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885694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247463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4585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4012250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6496098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015391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1" fmla="*/ 1815121 w 7680637"/>
              <a:gd name="connsiteY0-2" fmla="*/ 575706 h 4910916"/>
              <a:gd name="connsiteX1-3" fmla="*/ 1958741 w 7680637"/>
              <a:gd name="connsiteY1-4" fmla="*/ 578860 h 4910916"/>
              <a:gd name="connsiteX2-5" fmla="*/ 2359375 w 7680637"/>
              <a:gd name="connsiteY2-6" fmla="*/ 688177 h 4910916"/>
              <a:gd name="connsiteX3-7" fmla="*/ 2789536 w 7680637"/>
              <a:gd name="connsiteY3-8" fmla="*/ 948486 h 4910916"/>
              <a:gd name="connsiteX4-9" fmla="*/ 3102571 w 7680637"/>
              <a:gd name="connsiteY4-10" fmla="*/ 1217819 h 4910916"/>
              <a:gd name="connsiteX5-11" fmla="*/ 3332895 w 7680637"/>
              <a:gd name="connsiteY5-12" fmla="*/ 1453908 h 4910916"/>
              <a:gd name="connsiteX6-13" fmla="*/ 3547486 w 7680637"/>
              <a:gd name="connsiteY6-14" fmla="*/ 1699728 h 4910916"/>
              <a:gd name="connsiteX7-15" fmla="*/ 3559541 w 7680637"/>
              <a:gd name="connsiteY7-16" fmla="*/ 1711279 h 4910916"/>
              <a:gd name="connsiteX8-17" fmla="*/ 3594844 w 7680637"/>
              <a:gd name="connsiteY8-18" fmla="*/ 1754304 h 4910916"/>
              <a:gd name="connsiteX9-19" fmla="*/ 3608488 w 7680637"/>
              <a:gd name="connsiteY9-20" fmla="*/ 1774075 h 4910916"/>
              <a:gd name="connsiteX10-21" fmla="*/ 3859378 w 7680637"/>
              <a:gd name="connsiteY10-22" fmla="*/ 2104986 h 4910916"/>
              <a:gd name="connsiteX11-23" fmla="*/ 4127150 w 7680637"/>
              <a:gd name="connsiteY11-24" fmla="*/ 2531885 h 4910916"/>
              <a:gd name="connsiteX12-25" fmla="*/ 4318633 w 7680637"/>
              <a:gd name="connsiteY12-26" fmla="*/ 2969503 h 4910916"/>
              <a:gd name="connsiteX13-27" fmla="*/ 4397027 w 7680637"/>
              <a:gd name="connsiteY13-28" fmla="*/ 3404098 h 4910916"/>
              <a:gd name="connsiteX14-29" fmla="*/ 4225697 w 7680637"/>
              <a:gd name="connsiteY14-30" fmla="*/ 3994367 h 4910916"/>
              <a:gd name="connsiteX15-31" fmla="*/ 4062935 w 7680637"/>
              <a:gd name="connsiteY15-32" fmla="*/ 4183760 h 4910916"/>
              <a:gd name="connsiteX16-33" fmla="*/ 4026361 w 7680637"/>
              <a:gd name="connsiteY16-34" fmla="*/ 4222769 h 4910916"/>
              <a:gd name="connsiteX17-35" fmla="*/ 3960411 w 7680637"/>
              <a:gd name="connsiteY17-36" fmla="*/ 4276882 h 4910916"/>
              <a:gd name="connsiteX18-37" fmla="*/ 3930096 w 7680637"/>
              <a:gd name="connsiteY18-38" fmla="*/ 4294610 h 4910916"/>
              <a:gd name="connsiteX19-39" fmla="*/ 3581683 w 7680637"/>
              <a:gd name="connsiteY19-40" fmla="*/ 4498437 h 4910916"/>
              <a:gd name="connsiteX20-41" fmla="*/ 3065181 w 7680637"/>
              <a:gd name="connsiteY20-42" fmla="*/ 4687197 h 4910916"/>
              <a:gd name="connsiteX21-43" fmla="*/ 2281419 w 7680637"/>
              <a:gd name="connsiteY21-44" fmla="*/ 4850951 h 4910916"/>
              <a:gd name="connsiteX22-45" fmla="*/ 1509106 w 7680637"/>
              <a:gd name="connsiteY22-46" fmla="*/ 4910820 h 4910916"/>
              <a:gd name="connsiteX23-47" fmla="*/ 987175 w 7680637"/>
              <a:gd name="connsiteY23-48" fmla="*/ 4861062 h 4910916"/>
              <a:gd name="connsiteX24-49" fmla="*/ 589146 w 7680637"/>
              <a:gd name="connsiteY24-50" fmla="*/ 4727900 h 4910916"/>
              <a:gd name="connsiteX25-51" fmla="*/ 309879 w 7680637"/>
              <a:gd name="connsiteY25-52" fmla="*/ 4528000 h 4910916"/>
              <a:gd name="connsiteX26-53" fmla="*/ 268865 w 7680637"/>
              <a:gd name="connsiteY26-54" fmla="*/ 4488072 h 4910916"/>
              <a:gd name="connsiteX27-55" fmla="*/ 226554 w 7680637"/>
              <a:gd name="connsiteY27-56" fmla="*/ 4436505 h 4910916"/>
              <a:gd name="connsiteX28-57" fmla="*/ 218482 w 7680637"/>
              <a:gd name="connsiteY28-58" fmla="*/ 4421951 h 4910916"/>
              <a:gd name="connsiteX29-59" fmla="*/ 164739 w 7680637"/>
              <a:gd name="connsiteY29-60" fmla="*/ 4339798 h 4910916"/>
              <a:gd name="connsiteX30-61" fmla="*/ 30218 w 7680637"/>
              <a:gd name="connsiteY30-62" fmla="*/ 3978516 h 4910916"/>
              <a:gd name="connsiteX31-63" fmla="*/ 6563 w 7680637"/>
              <a:gd name="connsiteY31-64" fmla="*/ 3481803 h 4910916"/>
              <a:gd name="connsiteX32-65" fmla="*/ 94549 w 7680637"/>
              <a:gd name="connsiteY32-66" fmla="*/ 2948010 h 4910916"/>
              <a:gd name="connsiteX33-67" fmla="*/ 517592 w 7680637"/>
              <a:gd name="connsiteY33-68" fmla="*/ 1774309 h 4910916"/>
              <a:gd name="connsiteX34-69" fmla="*/ 854449 w 7680637"/>
              <a:gd name="connsiteY34-70" fmla="*/ 1197238 h 4910916"/>
              <a:gd name="connsiteX35-71" fmla="*/ 1142073 w 7680637"/>
              <a:gd name="connsiteY35-72" fmla="*/ 876277 h 4910916"/>
              <a:gd name="connsiteX36-73" fmla="*/ 1156923 w 7680637"/>
              <a:gd name="connsiteY36-74" fmla="*/ 860124 h 4910916"/>
              <a:gd name="connsiteX37-75" fmla="*/ 1219944 w 7680637"/>
              <a:gd name="connsiteY37-76" fmla="*/ 808414 h 4910916"/>
              <a:gd name="connsiteX38-77" fmla="*/ 1243132 w 7680637"/>
              <a:gd name="connsiteY38-78" fmla="*/ 793623 h 4910916"/>
              <a:gd name="connsiteX39-79" fmla="*/ 1408343 w 7680637"/>
              <a:gd name="connsiteY39-80" fmla="*/ 687974 h 4910916"/>
              <a:gd name="connsiteX40-81" fmla="*/ 1815121 w 7680637"/>
              <a:gd name="connsiteY40-82" fmla="*/ 575706 h 4910916"/>
              <a:gd name="connsiteX41-83" fmla="*/ 5284387 w 7680637"/>
              <a:gd name="connsiteY41-84" fmla="*/ 2396248 h 4910916"/>
              <a:gd name="connsiteX42-85" fmla="*/ 7680637 w 7680637"/>
              <a:gd name="connsiteY42-86" fmla="*/ 0 h 4910916"/>
              <a:gd name="connsiteX43-87" fmla="*/ 7680637 w 7680637"/>
              <a:gd name="connsiteY43-88" fmla="*/ 2396248 h 4910916"/>
              <a:gd name="connsiteX44-89" fmla="*/ 5284387 w 7680637"/>
              <a:gd name="connsiteY44-90" fmla="*/ 2396248 h 4910916"/>
              <a:gd name="connsiteX0-91" fmla="*/ 1815121 w 7680637"/>
              <a:gd name="connsiteY0-92" fmla="*/ 1241 h 4336451"/>
              <a:gd name="connsiteX1-93" fmla="*/ 1958741 w 7680637"/>
              <a:gd name="connsiteY1-94" fmla="*/ 4395 h 4336451"/>
              <a:gd name="connsiteX2-95" fmla="*/ 2359375 w 7680637"/>
              <a:gd name="connsiteY2-96" fmla="*/ 113712 h 4336451"/>
              <a:gd name="connsiteX3-97" fmla="*/ 2789536 w 7680637"/>
              <a:gd name="connsiteY3-98" fmla="*/ 374021 h 4336451"/>
              <a:gd name="connsiteX4-99" fmla="*/ 3102571 w 7680637"/>
              <a:gd name="connsiteY4-100" fmla="*/ 643354 h 4336451"/>
              <a:gd name="connsiteX5-101" fmla="*/ 3332895 w 7680637"/>
              <a:gd name="connsiteY5-102" fmla="*/ 879443 h 4336451"/>
              <a:gd name="connsiteX6-103" fmla="*/ 3547486 w 7680637"/>
              <a:gd name="connsiteY6-104" fmla="*/ 1125263 h 4336451"/>
              <a:gd name="connsiteX7-105" fmla="*/ 3559541 w 7680637"/>
              <a:gd name="connsiteY7-106" fmla="*/ 1136814 h 4336451"/>
              <a:gd name="connsiteX8-107" fmla="*/ 3594844 w 7680637"/>
              <a:gd name="connsiteY8-108" fmla="*/ 1179839 h 4336451"/>
              <a:gd name="connsiteX9-109" fmla="*/ 3608488 w 7680637"/>
              <a:gd name="connsiteY9-110" fmla="*/ 1199610 h 4336451"/>
              <a:gd name="connsiteX10-111" fmla="*/ 3859378 w 7680637"/>
              <a:gd name="connsiteY10-112" fmla="*/ 1530521 h 4336451"/>
              <a:gd name="connsiteX11-113" fmla="*/ 4127150 w 7680637"/>
              <a:gd name="connsiteY11-114" fmla="*/ 1957420 h 4336451"/>
              <a:gd name="connsiteX12-115" fmla="*/ 4318633 w 7680637"/>
              <a:gd name="connsiteY12-116" fmla="*/ 2395038 h 4336451"/>
              <a:gd name="connsiteX13-117" fmla="*/ 4397027 w 7680637"/>
              <a:gd name="connsiteY13-118" fmla="*/ 2829633 h 4336451"/>
              <a:gd name="connsiteX14-119" fmla="*/ 4225697 w 7680637"/>
              <a:gd name="connsiteY14-120" fmla="*/ 3419902 h 4336451"/>
              <a:gd name="connsiteX15-121" fmla="*/ 4062935 w 7680637"/>
              <a:gd name="connsiteY15-122" fmla="*/ 3609295 h 4336451"/>
              <a:gd name="connsiteX16-123" fmla="*/ 4026361 w 7680637"/>
              <a:gd name="connsiteY16-124" fmla="*/ 3648304 h 4336451"/>
              <a:gd name="connsiteX17-125" fmla="*/ 3960411 w 7680637"/>
              <a:gd name="connsiteY17-126" fmla="*/ 3702417 h 4336451"/>
              <a:gd name="connsiteX18-127" fmla="*/ 3930096 w 7680637"/>
              <a:gd name="connsiteY18-128" fmla="*/ 3720145 h 4336451"/>
              <a:gd name="connsiteX19-129" fmla="*/ 3581683 w 7680637"/>
              <a:gd name="connsiteY19-130" fmla="*/ 3923972 h 4336451"/>
              <a:gd name="connsiteX20-131" fmla="*/ 3065181 w 7680637"/>
              <a:gd name="connsiteY20-132" fmla="*/ 4112732 h 4336451"/>
              <a:gd name="connsiteX21-133" fmla="*/ 2281419 w 7680637"/>
              <a:gd name="connsiteY21-134" fmla="*/ 4276486 h 4336451"/>
              <a:gd name="connsiteX22-135" fmla="*/ 1509106 w 7680637"/>
              <a:gd name="connsiteY22-136" fmla="*/ 4336355 h 4336451"/>
              <a:gd name="connsiteX23-137" fmla="*/ 987175 w 7680637"/>
              <a:gd name="connsiteY23-138" fmla="*/ 4286597 h 4336451"/>
              <a:gd name="connsiteX24-139" fmla="*/ 589146 w 7680637"/>
              <a:gd name="connsiteY24-140" fmla="*/ 4153435 h 4336451"/>
              <a:gd name="connsiteX25-141" fmla="*/ 309879 w 7680637"/>
              <a:gd name="connsiteY25-142" fmla="*/ 3953535 h 4336451"/>
              <a:gd name="connsiteX26-143" fmla="*/ 268865 w 7680637"/>
              <a:gd name="connsiteY26-144" fmla="*/ 3913607 h 4336451"/>
              <a:gd name="connsiteX27-145" fmla="*/ 226554 w 7680637"/>
              <a:gd name="connsiteY27-146" fmla="*/ 3862040 h 4336451"/>
              <a:gd name="connsiteX28-147" fmla="*/ 218482 w 7680637"/>
              <a:gd name="connsiteY28-148" fmla="*/ 3847486 h 4336451"/>
              <a:gd name="connsiteX29-149" fmla="*/ 164739 w 7680637"/>
              <a:gd name="connsiteY29-150" fmla="*/ 3765333 h 4336451"/>
              <a:gd name="connsiteX30-151" fmla="*/ 30218 w 7680637"/>
              <a:gd name="connsiteY30-152" fmla="*/ 3404051 h 4336451"/>
              <a:gd name="connsiteX31-153" fmla="*/ 6563 w 7680637"/>
              <a:gd name="connsiteY31-154" fmla="*/ 2907338 h 4336451"/>
              <a:gd name="connsiteX32-155" fmla="*/ 94549 w 7680637"/>
              <a:gd name="connsiteY32-156" fmla="*/ 2373545 h 4336451"/>
              <a:gd name="connsiteX33-157" fmla="*/ 517592 w 7680637"/>
              <a:gd name="connsiteY33-158" fmla="*/ 1199844 h 4336451"/>
              <a:gd name="connsiteX34-159" fmla="*/ 854449 w 7680637"/>
              <a:gd name="connsiteY34-160" fmla="*/ 622773 h 4336451"/>
              <a:gd name="connsiteX35-161" fmla="*/ 1142073 w 7680637"/>
              <a:gd name="connsiteY35-162" fmla="*/ 301812 h 4336451"/>
              <a:gd name="connsiteX36-163" fmla="*/ 1156923 w 7680637"/>
              <a:gd name="connsiteY36-164" fmla="*/ 285659 h 4336451"/>
              <a:gd name="connsiteX37-165" fmla="*/ 1219944 w 7680637"/>
              <a:gd name="connsiteY37-166" fmla="*/ 233949 h 4336451"/>
              <a:gd name="connsiteX38-167" fmla="*/ 1243132 w 7680637"/>
              <a:gd name="connsiteY38-168" fmla="*/ 219158 h 4336451"/>
              <a:gd name="connsiteX39-169" fmla="*/ 1408343 w 7680637"/>
              <a:gd name="connsiteY39-170" fmla="*/ 113509 h 4336451"/>
              <a:gd name="connsiteX40-171" fmla="*/ 1815121 w 7680637"/>
              <a:gd name="connsiteY40-172" fmla="*/ 1241 h 4336451"/>
              <a:gd name="connsiteX41-173" fmla="*/ 5284387 w 7680637"/>
              <a:gd name="connsiteY41-174" fmla="*/ 1821783 h 4336451"/>
              <a:gd name="connsiteX42-175" fmla="*/ 7680637 w 7680637"/>
              <a:gd name="connsiteY42-176" fmla="*/ 1821783 h 4336451"/>
              <a:gd name="connsiteX43-177" fmla="*/ 5284387 w 7680637"/>
              <a:gd name="connsiteY43-178" fmla="*/ 1821783 h 4336451"/>
              <a:gd name="connsiteX0-179" fmla="*/ 1815121 w 4397254"/>
              <a:gd name="connsiteY0-180" fmla="*/ 1241 h 4336451"/>
              <a:gd name="connsiteX1-181" fmla="*/ 1958741 w 4397254"/>
              <a:gd name="connsiteY1-182" fmla="*/ 4395 h 4336451"/>
              <a:gd name="connsiteX2-183" fmla="*/ 2359375 w 4397254"/>
              <a:gd name="connsiteY2-184" fmla="*/ 113712 h 4336451"/>
              <a:gd name="connsiteX3-185" fmla="*/ 2789536 w 4397254"/>
              <a:gd name="connsiteY3-186" fmla="*/ 374021 h 4336451"/>
              <a:gd name="connsiteX4-187" fmla="*/ 3102571 w 4397254"/>
              <a:gd name="connsiteY4-188" fmla="*/ 643354 h 4336451"/>
              <a:gd name="connsiteX5-189" fmla="*/ 3332895 w 4397254"/>
              <a:gd name="connsiteY5-190" fmla="*/ 879443 h 4336451"/>
              <a:gd name="connsiteX6-191" fmla="*/ 3547486 w 4397254"/>
              <a:gd name="connsiteY6-192" fmla="*/ 1125263 h 4336451"/>
              <a:gd name="connsiteX7-193" fmla="*/ 3559541 w 4397254"/>
              <a:gd name="connsiteY7-194" fmla="*/ 1136814 h 4336451"/>
              <a:gd name="connsiteX8-195" fmla="*/ 3594844 w 4397254"/>
              <a:gd name="connsiteY8-196" fmla="*/ 1179839 h 4336451"/>
              <a:gd name="connsiteX9-197" fmla="*/ 3608488 w 4397254"/>
              <a:gd name="connsiteY9-198" fmla="*/ 1199610 h 4336451"/>
              <a:gd name="connsiteX10-199" fmla="*/ 3859378 w 4397254"/>
              <a:gd name="connsiteY10-200" fmla="*/ 1530521 h 4336451"/>
              <a:gd name="connsiteX11-201" fmla="*/ 4127150 w 4397254"/>
              <a:gd name="connsiteY11-202" fmla="*/ 1957420 h 4336451"/>
              <a:gd name="connsiteX12-203" fmla="*/ 4318633 w 4397254"/>
              <a:gd name="connsiteY12-204" fmla="*/ 2395038 h 4336451"/>
              <a:gd name="connsiteX13-205" fmla="*/ 4397027 w 4397254"/>
              <a:gd name="connsiteY13-206" fmla="*/ 2829633 h 4336451"/>
              <a:gd name="connsiteX14-207" fmla="*/ 4225697 w 4397254"/>
              <a:gd name="connsiteY14-208" fmla="*/ 3419902 h 4336451"/>
              <a:gd name="connsiteX15-209" fmla="*/ 4062935 w 4397254"/>
              <a:gd name="connsiteY15-210" fmla="*/ 3609295 h 4336451"/>
              <a:gd name="connsiteX16-211" fmla="*/ 4026361 w 4397254"/>
              <a:gd name="connsiteY16-212" fmla="*/ 3648304 h 4336451"/>
              <a:gd name="connsiteX17-213" fmla="*/ 3960411 w 4397254"/>
              <a:gd name="connsiteY17-214" fmla="*/ 3702417 h 4336451"/>
              <a:gd name="connsiteX18-215" fmla="*/ 3930096 w 4397254"/>
              <a:gd name="connsiteY18-216" fmla="*/ 3720145 h 4336451"/>
              <a:gd name="connsiteX19-217" fmla="*/ 3581683 w 4397254"/>
              <a:gd name="connsiteY19-218" fmla="*/ 3923972 h 4336451"/>
              <a:gd name="connsiteX20-219" fmla="*/ 3065181 w 4397254"/>
              <a:gd name="connsiteY20-220" fmla="*/ 4112732 h 4336451"/>
              <a:gd name="connsiteX21-221" fmla="*/ 2281419 w 4397254"/>
              <a:gd name="connsiteY21-222" fmla="*/ 4276486 h 4336451"/>
              <a:gd name="connsiteX22-223" fmla="*/ 1509106 w 4397254"/>
              <a:gd name="connsiteY22-224" fmla="*/ 4336355 h 4336451"/>
              <a:gd name="connsiteX23-225" fmla="*/ 987175 w 4397254"/>
              <a:gd name="connsiteY23-226" fmla="*/ 4286597 h 4336451"/>
              <a:gd name="connsiteX24-227" fmla="*/ 589146 w 4397254"/>
              <a:gd name="connsiteY24-228" fmla="*/ 4153435 h 4336451"/>
              <a:gd name="connsiteX25-229" fmla="*/ 309879 w 4397254"/>
              <a:gd name="connsiteY25-230" fmla="*/ 3953535 h 4336451"/>
              <a:gd name="connsiteX26-231" fmla="*/ 268865 w 4397254"/>
              <a:gd name="connsiteY26-232" fmla="*/ 3913607 h 4336451"/>
              <a:gd name="connsiteX27-233" fmla="*/ 226554 w 4397254"/>
              <a:gd name="connsiteY27-234" fmla="*/ 3862040 h 4336451"/>
              <a:gd name="connsiteX28-235" fmla="*/ 218482 w 4397254"/>
              <a:gd name="connsiteY28-236" fmla="*/ 3847486 h 4336451"/>
              <a:gd name="connsiteX29-237" fmla="*/ 164739 w 4397254"/>
              <a:gd name="connsiteY29-238" fmla="*/ 3765333 h 4336451"/>
              <a:gd name="connsiteX30-239" fmla="*/ 30218 w 4397254"/>
              <a:gd name="connsiteY30-240" fmla="*/ 3404051 h 4336451"/>
              <a:gd name="connsiteX31-241" fmla="*/ 6563 w 4397254"/>
              <a:gd name="connsiteY31-242" fmla="*/ 2907338 h 4336451"/>
              <a:gd name="connsiteX32-243" fmla="*/ 94549 w 4397254"/>
              <a:gd name="connsiteY32-244" fmla="*/ 2373545 h 4336451"/>
              <a:gd name="connsiteX33-245" fmla="*/ 517592 w 4397254"/>
              <a:gd name="connsiteY33-246" fmla="*/ 1199844 h 4336451"/>
              <a:gd name="connsiteX34-247" fmla="*/ 854449 w 4397254"/>
              <a:gd name="connsiteY34-248" fmla="*/ 622773 h 4336451"/>
              <a:gd name="connsiteX35-249" fmla="*/ 1142073 w 4397254"/>
              <a:gd name="connsiteY35-250" fmla="*/ 301812 h 4336451"/>
              <a:gd name="connsiteX36-251" fmla="*/ 1156923 w 4397254"/>
              <a:gd name="connsiteY36-252" fmla="*/ 285659 h 4336451"/>
              <a:gd name="connsiteX37-253" fmla="*/ 1219944 w 4397254"/>
              <a:gd name="connsiteY37-254" fmla="*/ 233949 h 4336451"/>
              <a:gd name="connsiteX38-255" fmla="*/ 1243132 w 4397254"/>
              <a:gd name="connsiteY38-256" fmla="*/ 219158 h 4336451"/>
              <a:gd name="connsiteX39-257" fmla="*/ 1408343 w 4397254"/>
              <a:gd name="connsiteY39-258" fmla="*/ 113509 h 4336451"/>
              <a:gd name="connsiteX40-259" fmla="*/ 1815121 w 4397254"/>
              <a:gd name="connsiteY40-260" fmla="*/ 1241 h 43364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9498143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347197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519644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681366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89472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66053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70818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7106114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8883057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1833852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543595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226985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8088884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546690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5084749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8346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261208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475507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0204140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3844339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8823374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36_Title Slide">
    <p:spTree>
      <p:nvGrpSpPr>
        <p:cNvPr id="1" name=""/>
        <p:cNvGrpSpPr/>
        <p:nvPr/>
      </p:nvGrpSpPr>
      <p:grpSpPr>
        <a:xfrm>
          <a:off x="0" y="0"/>
          <a:ext cx="0" cy="0"/>
          <a:chOff x="0" y="0"/>
          <a:chExt cx="0" cy="0"/>
        </a:xfrm>
      </p:grpSpPr>
      <p:sp>
        <p:nvSpPr>
          <p:cNvPr id="2" name="Rectangle 1"/>
          <p:cNvSpPr/>
          <p:nvPr/>
        </p:nvSpPr>
        <p:spPr bwMode="auto">
          <a:xfrm>
            <a:off x="-1" y="0"/>
            <a:ext cx="5511115" cy="6858000"/>
          </a:xfrm>
          <a:prstGeom prst="rect">
            <a:avLst/>
          </a:prstGeom>
          <a:solidFill>
            <a:schemeClr val="tx1"/>
          </a:solidFill>
          <a:ln>
            <a:noFill/>
          </a:ln>
        </p:spPr>
        <p:txBody>
          <a:bodyPr lIns="0" tIns="0" rIns="0" bIns="0" rtlCol="0" anchor="ctr"/>
          <a:lstStyle/>
          <a:p>
            <a:pPr algn="ctr"/>
            <a:endParaRPr lang="en-US"/>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50535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1" fmla="*/ 0 w 8116779"/>
              <a:gd name="connsiteY0-2" fmla="*/ 1301629 h 4419704"/>
              <a:gd name="connsiteX1-3" fmla="*/ 1864712 w 8116779"/>
              <a:gd name="connsiteY1-4" fmla="*/ 3118073 h 4419704"/>
              <a:gd name="connsiteX2-5" fmla="*/ 0 w 8116779"/>
              <a:gd name="connsiteY2-6" fmla="*/ 3118073 h 4419704"/>
              <a:gd name="connsiteX3-7" fmla="*/ 0 w 8116779"/>
              <a:gd name="connsiteY3-8" fmla="*/ 1301629 h 4419704"/>
              <a:gd name="connsiteX4-9" fmla="*/ 6799278 w 8116779"/>
              <a:gd name="connsiteY4-10" fmla="*/ 0 h 4419704"/>
              <a:gd name="connsiteX5-11" fmla="*/ 6880799 w 8116779"/>
              <a:gd name="connsiteY5-12" fmla="*/ 0 h 4419704"/>
              <a:gd name="connsiteX6-13" fmla="*/ 6908107 w 8116779"/>
              <a:gd name="connsiteY6-14" fmla="*/ 3274 h 4419704"/>
              <a:gd name="connsiteX7-15" fmla="*/ 7102842 w 8116779"/>
              <a:gd name="connsiteY7-16" fmla="*/ 26396 h 4419704"/>
              <a:gd name="connsiteX8-17" fmla="*/ 7597553 w 8116779"/>
              <a:gd name="connsiteY8-18" fmla="*/ 291168 h 4419704"/>
              <a:gd name="connsiteX9-19" fmla="*/ 7837931 w 8116779"/>
              <a:gd name="connsiteY9-20" fmla="*/ 629807 h 4419704"/>
              <a:gd name="connsiteX10-21" fmla="*/ 8005359 w 8116779"/>
              <a:gd name="connsiteY10-22" fmla="*/ 1103903 h 4419704"/>
              <a:gd name="connsiteX11-23" fmla="*/ 8076516 w 8116779"/>
              <a:gd name="connsiteY11-24" fmla="*/ 1510680 h 4419704"/>
              <a:gd name="connsiteX12-25" fmla="*/ 8104819 w 8116779"/>
              <a:gd name="connsiteY12-26" fmla="*/ 1839293 h 4419704"/>
              <a:gd name="connsiteX13-27" fmla="*/ 8114786 w 8116779"/>
              <a:gd name="connsiteY13-28" fmla="*/ 2165449 h 4419704"/>
              <a:gd name="connsiteX14-29" fmla="*/ 8116779 w 8116779"/>
              <a:gd name="connsiteY14-30" fmla="*/ 2182025 h 4419704"/>
              <a:gd name="connsiteX15-31" fmla="*/ 8116779 w 8116779"/>
              <a:gd name="connsiteY15-32" fmla="*/ 2237680 h 4419704"/>
              <a:gd name="connsiteX16-33" fmla="*/ 8114786 w 8116779"/>
              <a:gd name="connsiteY16-34" fmla="*/ 2261619 h 4419704"/>
              <a:gd name="connsiteX17-35" fmla="*/ 8098840 w 8116779"/>
              <a:gd name="connsiteY17-36" fmla="*/ 2676581 h 4419704"/>
              <a:gd name="connsiteX18-37" fmla="*/ 8035059 w 8116779"/>
              <a:gd name="connsiteY18-38" fmla="*/ 3176458 h 4419704"/>
              <a:gd name="connsiteX19-39" fmla="*/ 7905501 w 8116779"/>
              <a:gd name="connsiteY19-40" fmla="*/ 3636229 h 4419704"/>
              <a:gd name="connsiteX20-41" fmla="*/ 7690435 w 8116779"/>
              <a:gd name="connsiteY20-42" fmla="*/ 4021930 h 4419704"/>
              <a:gd name="connsiteX21-43" fmla="*/ 7183567 w 8116779"/>
              <a:gd name="connsiteY21-44" fmla="*/ 4369574 h 4419704"/>
              <a:gd name="connsiteX22-45" fmla="*/ 6937605 w 8116779"/>
              <a:gd name="connsiteY22-46" fmla="*/ 4412746 h 4419704"/>
              <a:gd name="connsiteX23-47" fmla="*/ 6884587 w 8116779"/>
              <a:gd name="connsiteY23-48" fmla="*/ 4419704 h 4419704"/>
              <a:gd name="connsiteX24-49" fmla="*/ 6799278 w 8116779"/>
              <a:gd name="connsiteY24-50" fmla="*/ 4419704 h 4419704"/>
              <a:gd name="connsiteX25-51" fmla="*/ 6764597 w 8116779"/>
              <a:gd name="connsiteY25-52" fmla="*/ 4414180 h 4419704"/>
              <a:gd name="connsiteX26-53" fmla="*/ 6365957 w 8116779"/>
              <a:gd name="connsiteY26-54" fmla="*/ 4350749 h 4419704"/>
              <a:gd name="connsiteX27-55" fmla="*/ 5846930 w 8116779"/>
              <a:gd name="connsiteY27-56" fmla="*/ 4169049 h 4419704"/>
              <a:gd name="connsiteX28-57" fmla="*/ 5137152 w 8116779"/>
              <a:gd name="connsiteY28-58" fmla="*/ 3798490 h 4419704"/>
              <a:gd name="connsiteX29-59" fmla="*/ 4502121 w 8116779"/>
              <a:gd name="connsiteY29-60" fmla="*/ 3354883 h 4419704"/>
              <a:gd name="connsiteX30-61" fmla="*/ 4130192 w 8116779"/>
              <a:gd name="connsiteY30-62" fmla="*/ 2985347 h 4419704"/>
              <a:gd name="connsiteX31-63" fmla="*/ 3906953 w 8116779"/>
              <a:gd name="connsiteY31-64" fmla="*/ 2629927 h 4419704"/>
              <a:gd name="connsiteX32-65" fmla="*/ 3817859 w 8116779"/>
              <a:gd name="connsiteY32-66" fmla="*/ 2298246 h 4419704"/>
              <a:gd name="connsiteX33-67" fmla="*/ 3811479 w 8116779"/>
              <a:gd name="connsiteY33-68" fmla="*/ 2241363 h 4419704"/>
              <a:gd name="connsiteX34-69" fmla="*/ 3811479 w 8116779"/>
              <a:gd name="connsiteY34-70" fmla="*/ 2174659 h 4419704"/>
              <a:gd name="connsiteX35-71" fmla="*/ 3814470 w 8116779"/>
              <a:gd name="connsiteY35-72" fmla="*/ 2158288 h 4419704"/>
              <a:gd name="connsiteX36-73" fmla="*/ 3825034 w 8116779"/>
              <a:gd name="connsiteY36-74" fmla="*/ 2060687 h 4419704"/>
              <a:gd name="connsiteX37-75" fmla="*/ 3950207 w 8116779"/>
              <a:gd name="connsiteY37-76" fmla="*/ 1696061 h 4419704"/>
              <a:gd name="connsiteX38-77" fmla="*/ 4246992 w 8116779"/>
              <a:gd name="connsiteY38-78" fmla="*/ 1297060 h 4419704"/>
              <a:gd name="connsiteX39-79" fmla="*/ 4653605 w 8116779"/>
              <a:gd name="connsiteY39-80" fmla="*/ 940210 h 4419704"/>
              <a:gd name="connsiteX40-81" fmla="*/ 5725146 w 8116779"/>
              <a:gd name="connsiteY40-82" fmla="*/ 301195 h 4419704"/>
              <a:gd name="connsiteX41-83" fmla="*/ 6351607 w 8116779"/>
              <a:gd name="connsiteY41-84" fmla="*/ 68750 h 4419704"/>
              <a:gd name="connsiteX42-85" fmla="*/ 6777552 w 8116779"/>
              <a:gd name="connsiteY42-86" fmla="*/ 3069 h 4419704"/>
              <a:gd name="connsiteX43-87" fmla="*/ 6799278 w 8116779"/>
              <a:gd name="connsiteY43-88" fmla="*/ 0 h 4419704"/>
              <a:gd name="connsiteX0-89" fmla="*/ 0 w 8116779"/>
              <a:gd name="connsiteY0-90" fmla="*/ 3118073 h 4419704"/>
              <a:gd name="connsiteX1-91" fmla="*/ 1864712 w 8116779"/>
              <a:gd name="connsiteY1-92" fmla="*/ 3118073 h 4419704"/>
              <a:gd name="connsiteX2-93" fmla="*/ 0 w 8116779"/>
              <a:gd name="connsiteY2-94" fmla="*/ 3118073 h 4419704"/>
              <a:gd name="connsiteX3-95" fmla="*/ 6799278 w 8116779"/>
              <a:gd name="connsiteY3-96" fmla="*/ 0 h 4419704"/>
              <a:gd name="connsiteX4-97" fmla="*/ 6880799 w 8116779"/>
              <a:gd name="connsiteY4-98" fmla="*/ 0 h 4419704"/>
              <a:gd name="connsiteX5-99" fmla="*/ 6908107 w 8116779"/>
              <a:gd name="connsiteY5-100" fmla="*/ 3274 h 4419704"/>
              <a:gd name="connsiteX6-101" fmla="*/ 7102842 w 8116779"/>
              <a:gd name="connsiteY6-102" fmla="*/ 26396 h 4419704"/>
              <a:gd name="connsiteX7-103" fmla="*/ 7597553 w 8116779"/>
              <a:gd name="connsiteY7-104" fmla="*/ 291168 h 4419704"/>
              <a:gd name="connsiteX8-105" fmla="*/ 7837931 w 8116779"/>
              <a:gd name="connsiteY8-106" fmla="*/ 629807 h 4419704"/>
              <a:gd name="connsiteX9-107" fmla="*/ 8005359 w 8116779"/>
              <a:gd name="connsiteY9-108" fmla="*/ 1103903 h 4419704"/>
              <a:gd name="connsiteX10-109" fmla="*/ 8076516 w 8116779"/>
              <a:gd name="connsiteY10-110" fmla="*/ 1510680 h 4419704"/>
              <a:gd name="connsiteX11-111" fmla="*/ 8104819 w 8116779"/>
              <a:gd name="connsiteY11-112" fmla="*/ 1839293 h 4419704"/>
              <a:gd name="connsiteX12-113" fmla="*/ 8114786 w 8116779"/>
              <a:gd name="connsiteY12-114" fmla="*/ 2165449 h 4419704"/>
              <a:gd name="connsiteX13-115" fmla="*/ 8116779 w 8116779"/>
              <a:gd name="connsiteY13-116" fmla="*/ 2182025 h 4419704"/>
              <a:gd name="connsiteX14-117" fmla="*/ 8116779 w 8116779"/>
              <a:gd name="connsiteY14-118" fmla="*/ 2237680 h 4419704"/>
              <a:gd name="connsiteX15-119" fmla="*/ 8114786 w 8116779"/>
              <a:gd name="connsiteY15-120" fmla="*/ 2261619 h 4419704"/>
              <a:gd name="connsiteX16-121" fmla="*/ 8098840 w 8116779"/>
              <a:gd name="connsiteY16-122" fmla="*/ 2676581 h 4419704"/>
              <a:gd name="connsiteX17-123" fmla="*/ 8035059 w 8116779"/>
              <a:gd name="connsiteY17-124" fmla="*/ 3176458 h 4419704"/>
              <a:gd name="connsiteX18-125" fmla="*/ 7905501 w 8116779"/>
              <a:gd name="connsiteY18-126" fmla="*/ 3636229 h 4419704"/>
              <a:gd name="connsiteX19-127" fmla="*/ 7690435 w 8116779"/>
              <a:gd name="connsiteY19-128" fmla="*/ 4021930 h 4419704"/>
              <a:gd name="connsiteX20-129" fmla="*/ 7183567 w 8116779"/>
              <a:gd name="connsiteY20-130" fmla="*/ 4369574 h 4419704"/>
              <a:gd name="connsiteX21-131" fmla="*/ 6937605 w 8116779"/>
              <a:gd name="connsiteY21-132" fmla="*/ 4412746 h 4419704"/>
              <a:gd name="connsiteX22-133" fmla="*/ 6884587 w 8116779"/>
              <a:gd name="connsiteY22-134" fmla="*/ 4419704 h 4419704"/>
              <a:gd name="connsiteX23-135" fmla="*/ 6799278 w 8116779"/>
              <a:gd name="connsiteY23-136" fmla="*/ 4419704 h 4419704"/>
              <a:gd name="connsiteX24-137" fmla="*/ 6764597 w 8116779"/>
              <a:gd name="connsiteY24-138" fmla="*/ 4414180 h 4419704"/>
              <a:gd name="connsiteX25-139" fmla="*/ 6365957 w 8116779"/>
              <a:gd name="connsiteY25-140" fmla="*/ 4350749 h 4419704"/>
              <a:gd name="connsiteX26-141" fmla="*/ 5846930 w 8116779"/>
              <a:gd name="connsiteY26-142" fmla="*/ 4169049 h 4419704"/>
              <a:gd name="connsiteX27-143" fmla="*/ 5137152 w 8116779"/>
              <a:gd name="connsiteY27-144" fmla="*/ 3798490 h 4419704"/>
              <a:gd name="connsiteX28-145" fmla="*/ 4502121 w 8116779"/>
              <a:gd name="connsiteY28-146" fmla="*/ 3354883 h 4419704"/>
              <a:gd name="connsiteX29-147" fmla="*/ 4130192 w 8116779"/>
              <a:gd name="connsiteY29-148" fmla="*/ 2985347 h 4419704"/>
              <a:gd name="connsiteX30-149" fmla="*/ 3906953 w 8116779"/>
              <a:gd name="connsiteY30-150" fmla="*/ 2629927 h 4419704"/>
              <a:gd name="connsiteX31-151" fmla="*/ 3817859 w 8116779"/>
              <a:gd name="connsiteY31-152" fmla="*/ 2298246 h 4419704"/>
              <a:gd name="connsiteX32-153" fmla="*/ 3811479 w 8116779"/>
              <a:gd name="connsiteY32-154" fmla="*/ 2241363 h 4419704"/>
              <a:gd name="connsiteX33-155" fmla="*/ 3811479 w 8116779"/>
              <a:gd name="connsiteY33-156" fmla="*/ 2174659 h 4419704"/>
              <a:gd name="connsiteX34-157" fmla="*/ 3814470 w 8116779"/>
              <a:gd name="connsiteY34-158" fmla="*/ 2158288 h 4419704"/>
              <a:gd name="connsiteX35-159" fmla="*/ 3825034 w 8116779"/>
              <a:gd name="connsiteY35-160" fmla="*/ 2060687 h 4419704"/>
              <a:gd name="connsiteX36-161" fmla="*/ 3950207 w 8116779"/>
              <a:gd name="connsiteY36-162" fmla="*/ 1696061 h 4419704"/>
              <a:gd name="connsiteX37-163" fmla="*/ 4246992 w 8116779"/>
              <a:gd name="connsiteY37-164" fmla="*/ 1297060 h 4419704"/>
              <a:gd name="connsiteX38-165" fmla="*/ 4653605 w 8116779"/>
              <a:gd name="connsiteY38-166" fmla="*/ 940210 h 4419704"/>
              <a:gd name="connsiteX39-167" fmla="*/ 5725146 w 8116779"/>
              <a:gd name="connsiteY39-168" fmla="*/ 301195 h 4419704"/>
              <a:gd name="connsiteX40-169" fmla="*/ 6351607 w 8116779"/>
              <a:gd name="connsiteY40-170" fmla="*/ 68750 h 4419704"/>
              <a:gd name="connsiteX41-171" fmla="*/ 6777552 w 8116779"/>
              <a:gd name="connsiteY41-172" fmla="*/ 3069 h 4419704"/>
              <a:gd name="connsiteX42-173" fmla="*/ 6799278 w 8116779"/>
              <a:gd name="connsiteY42-174" fmla="*/ 0 h 4419704"/>
              <a:gd name="connsiteX0-175" fmla="*/ 2987799 w 4305300"/>
              <a:gd name="connsiteY0-176" fmla="*/ 0 h 4419704"/>
              <a:gd name="connsiteX1-177" fmla="*/ 3069320 w 4305300"/>
              <a:gd name="connsiteY1-178" fmla="*/ 0 h 4419704"/>
              <a:gd name="connsiteX2-179" fmla="*/ 3096628 w 4305300"/>
              <a:gd name="connsiteY2-180" fmla="*/ 3274 h 4419704"/>
              <a:gd name="connsiteX3-181" fmla="*/ 3291363 w 4305300"/>
              <a:gd name="connsiteY3-182" fmla="*/ 26396 h 4419704"/>
              <a:gd name="connsiteX4-183" fmla="*/ 3786074 w 4305300"/>
              <a:gd name="connsiteY4-184" fmla="*/ 291168 h 4419704"/>
              <a:gd name="connsiteX5-185" fmla="*/ 4026452 w 4305300"/>
              <a:gd name="connsiteY5-186" fmla="*/ 629807 h 4419704"/>
              <a:gd name="connsiteX6-187" fmla="*/ 4193880 w 4305300"/>
              <a:gd name="connsiteY6-188" fmla="*/ 1103903 h 4419704"/>
              <a:gd name="connsiteX7-189" fmla="*/ 4265037 w 4305300"/>
              <a:gd name="connsiteY7-190" fmla="*/ 1510680 h 4419704"/>
              <a:gd name="connsiteX8-191" fmla="*/ 4293340 w 4305300"/>
              <a:gd name="connsiteY8-192" fmla="*/ 1839293 h 4419704"/>
              <a:gd name="connsiteX9-193" fmla="*/ 4303307 w 4305300"/>
              <a:gd name="connsiteY9-194" fmla="*/ 2165449 h 4419704"/>
              <a:gd name="connsiteX10-195" fmla="*/ 4305300 w 4305300"/>
              <a:gd name="connsiteY10-196" fmla="*/ 2182025 h 4419704"/>
              <a:gd name="connsiteX11-197" fmla="*/ 4305300 w 4305300"/>
              <a:gd name="connsiteY11-198" fmla="*/ 2237680 h 4419704"/>
              <a:gd name="connsiteX12-199" fmla="*/ 4303307 w 4305300"/>
              <a:gd name="connsiteY12-200" fmla="*/ 2261619 h 4419704"/>
              <a:gd name="connsiteX13-201" fmla="*/ 4287361 w 4305300"/>
              <a:gd name="connsiteY13-202" fmla="*/ 2676581 h 4419704"/>
              <a:gd name="connsiteX14-203" fmla="*/ 4223580 w 4305300"/>
              <a:gd name="connsiteY14-204" fmla="*/ 3176458 h 4419704"/>
              <a:gd name="connsiteX15-205" fmla="*/ 4094022 w 4305300"/>
              <a:gd name="connsiteY15-206" fmla="*/ 3636229 h 4419704"/>
              <a:gd name="connsiteX16-207" fmla="*/ 3878956 w 4305300"/>
              <a:gd name="connsiteY16-208" fmla="*/ 4021930 h 4419704"/>
              <a:gd name="connsiteX17-209" fmla="*/ 3372088 w 4305300"/>
              <a:gd name="connsiteY17-210" fmla="*/ 4369574 h 4419704"/>
              <a:gd name="connsiteX18-211" fmla="*/ 3126126 w 4305300"/>
              <a:gd name="connsiteY18-212" fmla="*/ 4412746 h 4419704"/>
              <a:gd name="connsiteX19-213" fmla="*/ 3073108 w 4305300"/>
              <a:gd name="connsiteY19-214" fmla="*/ 4419704 h 4419704"/>
              <a:gd name="connsiteX20-215" fmla="*/ 2987799 w 4305300"/>
              <a:gd name="connsiteY20-216" fmla="*/ 4419704 h 4419704"/>
              <a:gd name="connsiteX21-217" fmla="*/ 2953118 w 4305300"/>
              <a:gd name="connsiteY21-218" fmla="*/ 4414180 h 4419704"/>
              <a:gd name="connsiteX22-219" fmla="*/ 2554478 w 4305300"/>
              <a:gd name="connsiteY22-220" fmla="*/ 4350749 h 4419704"/>
              <a:gd name="connsiteX23-221" fmla="*/ 2035451 w 4305300"/>
              <a:gd name="connsiteY23-222" fmla="*/ 4169049 h 4419704"/>
              <a:gd name="connsiteX24-223" fmla="*/ 1325673 w 4305300"/>
              <a:gd name="connsiteY24-224" fmla="*/ 3798490 h 4419704"/>
              <a:gd name="connsiteX25-225" fmla="*/ 690642 w 4305300"/>
              <a:gd name="connsiteY25-226" fmla="*/ 3354883 h 4419704"/>
              <a:gd name="connsiteX26-227" fmla="*/ 318713 w 4305300"/>
              <a:gd name="connsiteY26-228" fmla="*/ 2985347 h 4419704"/>
              <a:gd name="connsiteX27-229" fmla="*/ 95474 w 4305300"/>
              <a:gd name="connsiteY27-230" fmla="*/ 2629927 h 4419704"/>
              <a:gd name="connsiteX28-231" fmla="*/ 6380 w 4305300"/>
              <a:gd name="connsiteY28-232" fmla="*/ 2298246 h 4419704"/>
              <a:gd name="connsiteX29-233" fmla="*/ 0 w 4305300"/>
              <a:gd name="connsiteY29-234" fmla="*/ 2241363 h 4419704"/>
              <a:gd name="connsiteX30-235" fmla="*/ 0 w 4305300"/>
              <a:gd name="connsiteY30-236" fmla="*/ 2174659 h 4419704"/>
              <a:gd name="connsiteX31-237" fmla="*/ 2991 w 4305300"/>
              <a:gd name="connsiteY31-238" fmla="*/ 2158288 h 4419704"/>
              <a:gd name="connsiteX32-239" fmla="*/ 13555 w 4305300"/>
              <a:gd name="connsiteY32-240" fmla="*/ 2060687 h 4419704"/>
              <a:gd name="connsiteX33-241" fmla="*/ 138728 w 4305300"/>
              <a:gd name="connsiteY33-242" fmla="*/ 1696061 h 4419704"/>
              <a:gd name="connsiteX34-243" fmla="*/ 435513 w 4305300"/>
              <a:gd name="connsiteY34-244" fmla="*/ 1297060 h 4419704"/>
              <a:gd name="connsiteX35-245" fmla="*/ 842126 w 4305300"/>
              <a:gd name="connsiteY35-246" fmla="*/ 940210 h 4419704"/>
              <a:gd name="connsiteX36-247" fmla="*/ 1913667 w 4305300"/>
              <a:gd name="connsiteY36-248" fmla="*/ 301195 h 4419704"/>
              <a:gd name="connsiteX37-249" fmla="*/ 2540128 w 4305300"/>
              <a:gd name="connsiteY37-250" fmla="*/ 68750 h 4419704"/>
              <a:gd name="connsiteX38-251" fmla="*/ 2966073 w 4305300"/>
              <a:gd name="connsiteY38-252" fmla="*/ 3069 h 4419704"/>
              <a:gd name="connsiteX39-253" fmla="*/ 2987799 w 4305300"/>
              <a:gd name="connsiteY39-254" fmla="*/ 0 h 4419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848951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155201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652014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Shape 3937"/>
          <p:cNvSpPr/>
          <p:nvPr/>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
        <p:nvSpPr>
          <p:cNvPr id="8" name="Shape 3937"/>
          <p:cNvSpPr/>
          <p:nvPr/>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493037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040330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17865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3081853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8253798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1631323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8636630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276562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371457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346771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flip="none" rotWithShape="1">
            <a:gsLst>
              <a:gs pos="14000">
                <a:srgbClr val="5F4B8B"/>
              </a:gs>
              <a:gs pos="100000">
                <a:srgbClr val="D32E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1553797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slideLayout" Target="../slideLayouts/slideLayout103.xml"/><Relationship Id="rId55" Type="http://schemas.openxmlformats.org/officeDocument/2006/relationships/image" Target="../media/image1.png"/><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41" Type="http://schemas.openxmlformats.org/officeDocument/2006/relationships/slideLayout" Target="../slideLayouts/slideLayout94.xml"/><Relationship Id="rId54" Type="http://schemas.openxmlformats.org/officeDocument/2006/relationships/theme" Target="../theme/theme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slideLayout" Target="../slideLayouts/slideLayout106.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3"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p:cNvSpPr txBox="1"/>
          <p:nvPr userDrawn="1"/>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panose="00000500000000000000" charset="0"/>
                <a:ea typeface="Titillium" panose="00000500000000000000" charset="0"/>
                <a:cs typeface="Titillium" panose="00000500000000000000" charset="0"/>
              </a:rPr>
              <a:t>‹N°›</a:t>
            </a:fld>
            <a:endParaRPr lang="en-MY" sz="1200" b="1" i="0" dirty="0">
              <a:solidFill>
                <a:srgbClr val="000000"/>
              </a:solidFill>
              <a:latin typeface="Titillium" panose="00000500000000000000" charset="0"/>
              <a:ea typeface="Titillium" panose="00000500000000000000" charset="0"/>
              <a:cs typeface="Titillium" panose="00000500000000000000" charset="0"/>
            </a:endParaRPr>
          </a:p>
        </p:txBody>
      </p:sp>
      <p:pic>
        <p:nvPicPr>
          <p:cNvPr id="6" name="Image 5"/>
          <p:cNvPicPr>
            <a:picLocks noChangeAspect="1"/>
          </p:cNvPicPr>
          <p:nvPr userDrawn="1"/>
        </p:nvPicPr>
        <p:blipFill>
          <a:blip r:embed="rId55" cstate="screen"/>
          <a:stretch>
            <a:fillRect/>
          </a:stretch>
        </p:blipFill>
        <p:spPr>
          <a:xfrm>
            <a:off x="169699" y="157181"/>
            <a:ext cx="608020" cy="277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56" r:id="rId52"/>
    <p:sldLayoutId id="2147483757" r:id="rId5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panose="00000500000000000000" charset="0"/>
                <a:ea typeface="Titillium" panose="00000500000000000000" charset="0"/>
                <a:cs typeface="Titillium" panose="00000500000000000000" charset="0"/>
              </a:rPr>
              <a:t>‹N°›</a:t>
            </a:fld>
            <a:endParaRPr lang="en-MY" sz="1200" b="1" i="0" dirty="0">
              <a:solidFill>
                <a:srgbClr val="000000"/>
              </a:solidFill>
              <a:latin typeface="Titillium" panose="00000500000000000000" charset="0"/>
              <a:ea typeface="Titillium" panose="00000500000000000000" charset="0"/>
              <a:cs typeface="Titillium" panose="00000500000000000000" charset="0"/>
            </a:endParaRPr>
          </a:p>
        </p:txBody>
      </p:sp>
      <p:pic>
        <p:nvPicPr>
          <p:cNvPr id="6" name="Image 5"/>
          <p:cNvPicPr>
            <a:picLocks noChangeAspect="1"/>
          </p:cNvPicPr>
          <p:nvPr/>
        </p:nvPicPr>
        <p:blipFill>
          <a:blip r:embed="rId55" cstate="screen"/>
          <a:stretch>
            <a:fillRect/>
          </a:stretch>
        </p:blipFill>
        <p:spPr>
          <a:xfrm>
            <a:off x="169699" y="157181"/>
            <a:ext cx="608020" cy="277000"/>
          </a:xfrm>
          <a:prstGeom prst="rect">
            <a:avLst/>
          </a:prstGeom>
        </p:spPr>
      </p:pic>
    </p:spTree>
    <p:extLst>
      <p:ext uri="{BB962C8B-B14F-4D97-AF65-F5344CB8AC3E}">
        <p14:creationId xmlns:p14="http://schemas.microsoft.com/office/powerpoint/2010/main" val="288099207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home-credit-default-risk/data"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www.linkedin.com/in/annesophiegimenez/"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hyperlink" Target="mailto:anne-sophie@widid.fr" TargetMode="External"/><Relationship Id="rId5" Type="http://schemas.openxmlformats.org/officeDocument/2006/relationships/image" Target="../media/image28.png"/><Relationship Id="rId4" Type="http://schemas.openxmlformats.org/officeDocument/2006/relationships/image" Target="../media/image27.svg"/></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www.lernen.net/artikel/to-do-liste-7892/" TargetMode="External"/><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www.solostocks.fr/vente-produits/materiel-archivage/autre-materiel-archivage/caisse-carton-recycle-pour-dossiers-suspendus-naturline-65348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7873024-52C0-42D9-9C15-4507E987A5B9}"/>
              </a:ext>
            </a:extLst>
          </p:cNvPr>
          <p:cNvPicPr>
            <a:picLocks noChangeAspect="1"/>
          </p:cNvPicPr>
          <p:nvPr/>
        </p:nvPicPr>
        <p:blipFill>
          <a:blip r:embed="rId3"/>
          <a:stretch>
            <a:fillRect/>
          </a:stretch>
        </p:blipFill>
        <p:spPr>
          <a:xfrm>
            <a:off x="-1" y="651805"/>
            <a:ext cx="12019333" cy="5475726"/>
          </a:xfrm>
          <a:prstGeom prst="rect">
            <a:avLst/>
          </a:prstGeom>
        </p:spPr>
      </p:pic>
    </p:spTree>
    <p:extLst>
      <p:ext uri="{BB962C8B-B14F-4D97-AF65-F5344CB8AC3E}">
        <p14:creationId xmlns:p14="http://schemas.microsoft.com/office/powerpoint/2010/main" val="17597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211454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222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AB7B39BF-50C9-4635-849A-739F19E9B052}"/>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510D45DB-413E-4CCA-8C38-51F107043CA9}"/>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6FB18E08-42EC-4F5B-977B-8E9EB079FF00}"/>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A2BB2D87-13F1-4233-B533-A59DC609500A}"/>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56796435-BECA-4B99-A7B4-1CAA4EF4352A}"/>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1885944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a:extLst>
              <a:ext uri="{FF2B5EF4-FFF2-40B4-BE49-F238E27FC236}">
                <a16:creationId xmlns:a16="http://schemas.microsoft.com/office/drawing/2014/main" id="{288A993F-B331-498A-95EA-385F4578D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764" y="637955"/>
            <a:ext cx="7924146" cy="508728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texte 3">
            <a:extLst>
              <a:ext uri="{FF2B5EF4-FFF2-40B4-BE49-F238E27FC236}">
                <a16:creationId xmlns:a16="http://schemas.microsoft.com/office/drawing/2014/main" id="{2FDCA8B3-DB7B-4D1E-ABD4-62B0813F99D3}"/>
              </a:ext>
            </a:extLst>
          </p:cNvPr>
          <p:cNvSpPr txBox="1">
            <a:spLocks/>
          </p:cNvSpPr>
          <p:nvPr/>
        </p:nvSpPr>
        <p:spPr>
          <a:xfrm>
            <a:off x="290185" y="1868925"/>
            <a:ext cx="3031852" cy="3716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fr-FR" dirty="0" err="1"/>
              <a:t>Kaggle</a:t>
            </a:r>
            <a:r>
              <a:rPr lang="fr-FR" dirty="0"/>
              <a:t> compétition</a:t>
            </a:r>
            <a:br>
              <a:rPr lang="fr-FR" dirty="0"/>
            </a:br>
            <a:r>
              <a:rPr lang="fr-FR" sz="700" dirty="0">
                <a:solidFill>
                  <a:schemeClr val="accent1"/>
                </a:solidFill>
                <a:hlinkClick r:id="rId3">
                  <a:extLst>
                    <a:ext uri="{A12FA001-AC4F-418D-AE19-62706E023703}">
                      <ahyp:hlinkClr xmlns:ahyp="http://schemas.microsoft.com/office/drawing/2018/hyperlinkcolor" val="tx"/>
                    </a:ext>
                  </a:extLst>
                </a:hlinkClick>
              </a:rPr>
              <a:t>https://www.kaggle.com/c/home-credit-default-risk/data</a:t>
            </a:r>
            <a:endParaRPr lang="fr-FR" sz="700" dirty="0">
              <a:solidFill>
                <a:schemeClr val="accent1"/>
              </a:solidFill>
            </a:endParaRPr>
          </a:p>
          <a:p>
            <a:pPr marL="285750" indent="-285750">
              <a:buFont typeface="Arial" panose="020B0604020202020204" pitchFamily="34" charset="0"/>
              <a:buChar char="•"/>
            </a:pPr>
            <a:r>
              <a:rPr lang="fr-FR" dirty="0"/>
              <a:t>Plusieurs fichier csv</a:t>
            </a:r>
          </a:p>
          <a:p>
            <a:pPr marL="285750" indent="-285750">
              <a:buFont typeface="Arial" panose="020B0604020202020204" pitchFamily="34" charset="0"/>
              <a:buChar char="•"/>
            </a:pPr>
            <a:r>
              <a:rPr lang="fr-FR" dirty="0"/>
              <a:t>+ simple : travail sur les application train et test sets</a:t>
            </a:r>
          </a:p>
        </p:txBody>
      </p:sp>
    </p:spTree>
    <p:extLst>
      <p:ext uri="{BB962C8B-B14F-4D97-AF65-F5344CB8AC3E}">
        <p14:creationId xmlns:p14="http://schemas.microsoft.com/office/powerpoint/2010/main" val="3157176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7673FA-68B1-4642-99E2-97A3F369C81D}"/>
              </a:ext>
            </a:extLst>
          </p:cNvPr>
          <p:cNvSpPr>
            <a:spLocks noGrp="1"/>
          </p:cNvSpPr>
          <p:nvPr>
            <p:ph type="title"/>
          </p:nvPr>
        </p:nvSpPr>
        <p:spPr>
          <a:xfrm>
            <a:off x="630936" y="640823"/>
            <a:ext cx="3419856" cy="5583148"/>
          </a:xfrm>
        </p:spPr>
        <p:txBody>
          <a:bodyPr vert="horz" lIns="91440" tIns="45720" rIns="91440" bIns="45720" rtlCol="0" anchor="ctr">
            <a:normAutofit/>
          </a:bodyPr>
          <a:lstStyle/>
          <a:p>
            <a:pPr algn="l"/>
            <a:r>
              <a:rPr lang="en-US" sz="5000" kern="1200" dirty="0" err="1">
                <a:solidFill>
                  <a:schemeClr val="tx1"/>
                </a:solidFill>
                <a:latin typeface="+mj-lt"/>
                <a:ea typeface="+mj-ea"/>
                <a:cs typeface="+mj-cs"/>
              </a:rPr>
              <a:t>Présentation</a:t>
            </a:r>
            <a:r>
              <a:rPr lang="en-US" sz="5000" kern="1200" dirty="0">
                <a:solidFill>
                  <a:schemeClr val="tx1"/>
                </a:solidFill>
                <a:latin typeface="+mj-lt"/>
                <a:ea typeface="+mj-ea"/>
                <a:cs typeface="+mj-cs"/>
              </a:rPr>
              <a:t> de train data</a:t>
            </a:r>
          </a:p>
        </p:txBody>
      </p:sp>
      <p:sp>
        <p:nvSpPr>
          <p:cNvPr id="205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331BD6AC-34BE-4CEE-BFAD-4A4EDF9E6C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30936"/>
            <a:ext cx="6031597" cy="3913632"/>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a:extLst>
              <a:ext uri="{FF2B5EF4-FFF2-40B4-BE49-F238E27FC236}">
                <a16:creationId xmlns:a16="http://schemas.microsoft.com/office/drawing/2014/main" id="{FCA06A04-8A01-4579-B6E1-9B8EC1C0C92D}"/>
              </a:ext>
            </a:extLst>
          </p:cNvPr>
          <p:cNvSpPr>
            <a:spLocks noGrp="1"/>
          </p:cNvSpPr>
          <p:nvPr>
            <p:ph sz="half" idx="4294967295"/>
          </p:nvPr>
        </p:nvSpPr>
        <p:spPr>
          <a:xfrm>
            <a:off x="4654296" y="4798577"/>
            <a:ext cx="6894576" cy="1428487"/>
          </a:xfrm>
        </p:spPr>
        <p:txBody>
          <a:bodyPr vert="horz" lIns="91440" tIns="45720" rIns="91440" bIns="45720" rtlCol="0" anchor="t">
            <a:normAutofit/>
          </a:bodyPr>
          <a:lstStyle/>
          <a:p>
            <a:pPr>
              <a:buFont typeface="Arial" panose="020B0604020202020204" pitchFamily="34" charset="0"/>
              <a:buChar char="•"/>
            </a:pPr>
            <a:r>
              <a:rPr lang="en-US" sz="2200"/>
              <a:t>300+k lignes : samples (=clients)</a:t>
            </a:r>
          </a:p>
          <a:p>
            <a:pPr>
              <a:buFont typeface="Arial" panose="020B0604020202020204" pitchFamily="34" charset="0"/>
              <a:buChar char="•"/>
            </a:pPr>
            <a:r>
              <a:rPr lang="en-US" sz="2200"/>
              <a:t>100+ colonnes : target + features</a:t>
            </a:r>
          </a:p>
          <a:p>
            <a:pPr>
              <a:buFont typeface="Arial" panose="020B0604020202020204" pitchFamily="34" charset="0"/>
              <a:buChar char="•"/>
            </a:pPr>
            <a:r>
              <a:rPr lang="en-US" sz="2200"/>
              <a:t>Data type</a:t>
            </a:r>
          </a:p>
        </p:txBody>
      </p:sp>
    </p:spTree>
    <p:extLst>
      <p:ext uri="{BB962C8B-B14F-4D97-AF65-F5344CB8AC3E}">
        <p14:creationId xmlns:p14="http://schemas.microsoft.com/office/powerpoint/2010/main" val="114199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7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7673FA-68B1-4642-99E2-97A3F369C81D}"/>
              </a:ext>
            </a:extLst>
          </p:cNvPr>
          <p:cNvSpPr>
            <a:spLocks noGrp="1"/>
          </p:cNvSpPr>
          <p:nvPr>
            <p:ph type="title"/>
          </p:nvPr>
        </p:nvSpPr>
        <p:spPr>
          <a:xfrm>
            <a:off x="556532" y="643467"/>
            <a:ext cx="11210925" cy="744836"/>
          </a:xfrm>
        </p:spPr>
        <p:txBody>
          <a:bodyPr vert="horz" lIns="91440" tIns="45720" rIns="91440" bIns="45720" rtlCol="0" anchor="ctr">
            <a:normAutofit/>
          </a:bodyPr>
          <a:lstStyle/>
          <a:p>
            <a:r>
              <a:rPr lang="en-US" kern="1200">
                <a:solidFill>
                  <a:schemeClr val="bg1"/>
                </a:solidFill>
                <a:latin typeface="+mj-lt"/>
                <a:ea typeface="+mj-ea"/>
                <a:cs typeface="+mj-cs"/>
              </a:rPr>
              <a:t>Valeurs manquantes</a:t>
            </a:r>
          </a:p>
        </p:txBody>
      </p:sp>
      <p:pic>
        <p:nvPicPr>
          <p:cNvPr id="2054" name="Picture 6">
            <a:extLst>
              <a:ext uri="{FF2B5EF4-FFF2-40B4-BE49-F238E27FC236}">
                <a16:creationId xmlns:a16="http://schemas.microsoft.com/office/drawing/2014/main" id="{C1C2F5DA-BC95-46BE-84AE-4C684387AC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345" y="1675227"/>
            <a:ext cx="107833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5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91E28F-89EC-4106-BF9D-A899D2A5D3AA}"/>
              </a:ext>
            </a:extLst>
          </p:cNvPr>
          <p:cNvSpPr>
            <a:spLocks noGrp="1"/>
          </p:cNvSpPr>
          <p:nvPr>
            <p:ph type="title"/>
          </p:nvPr>
        </p:nvSpPr>
        <p:spPr/>
        <p:txBody>
          <a:bodyPr/>
          <a:lstStyle/>
          <a:p>
            <a:r>
              <a:rPr lang="fr-FR" dirty="0"/>
              <a:t>Les clients solvables sont 10 fois plus nombreux que les clients non solvables</a:t>
            </a:r>
          </a:p>
        </p:txBody>
      </p:sp>
      <p:sp>
        <p:nvSpPr>
          <p:cNvPr id="3" name="Espace réservé du contenu 2">
            <a:extLst>
              <a:ext uri="{FF2B5EF4-FFF2-40B4-BE49-F238E27FC236}">
                <a16:creationId xmlns:a16="http://schemas.microsoft.com/office/drawing/2014/main" id="{6478C02F-964F-4D69-9E88-FCEFECBD2FAE}"/>
              </a:ext>
            </a:extLst>
          </p:cNvPr>
          <p:cNvSpPr>
            <a:spLocks noGrp="1"/>
          </p:cNvSpPr>
          <p:nvPr>
            <p:ph sz="half" idx="4294967295"/>
          </p:nvPr>
        </p:nvSpPr>
        <p:spPr>
          <a:xfrm>
            <a:off x="4368800" y="5373652"/>
            <a:ext cx="3953164" cy="441489"/>
          </a:xfrm>
        </p:spPr>
        <p:txBody>
          <a:bodyPr>
            <a:normAutofit/>
          </a:bodyPr>
          <a:lstStyle/>
          <a:p>
            <a:pPr marL="0" indent="0">
              <a:buNone/>
            </a:pPr>
            <a:r>
              <a:rPr kumimoji="0" lang="fr-FR" sz="1200" b="0" i="0" u="none" strike="noStrike" kern="1200" cap="none" spc="0" normalizeH="0" baseline="0" noProof="0" dirty="0">
                <a:ln>
                  <a:noFill/>
                </a:ln>
                <a:solidFill>
                  <a:srgbClr val="3A90E3"/>
                </a:solidFill>
                <a:effectLst/>
                <a:uLnTx/>
                <a:uFillTx/>
                <a:latin typeface="Franklin Gothic Demi" panose="020B0502020104020203"/>
                <a:ea typeface="+mn-ea"/>
                <a:cs typeface="+mn-cs"/>
              </a:rPr>
              <a:t>Client solvable = 0</a:t>
            </a:r>
            <a:r>
              <a:rPr kumimoji="0" lang="fr-FR" sz="1200" b="0" i="0" u="none" strike="noStrike" kern="1200" cap="none" spc="0" normalizeH="0" baseline="0" noProof="0" dirty="0">
                <a:ln>
                  <a:noFill/>
                </a:ln>
                <a:solidFill>
                  <a:prstClr val="black">
                    <a:lumMod val="75000"/>
                    <a:lumOff val="25000"/>
                  </a:prstClr>
                </a:solidFill>
                <a:effectLst/>
                <a:uLnTx/>
                <a:uFillTx/>
                <a:latin typeface="Franklin Gothic Demi" panose="020B0502020104020203"/>
                <a:ea typeface="+mn-ea"/>
                <a:cs typeface="+mn-cs"/>
              </a:rPr>
              <a:t>, </a:t>
            </a:r>
            <a:r>
              <a:rPr kumimoji="0" lang="fr-FR" sz="1200" b="0" i="0" u="none" strike="noStrike" kern="1200" cap="none" spc="0" normalizeH="0" baseline="0" noProof="0" dirty="0">
                <a:ln>
                  <a:noFill/>
                </a:ln>
                <a:solidFill>
                  <a:srgbClr val="BF6A6A"/>
                </a:solidFill>
                <a:effectLst/>
                <a:uLnTx/>
                <a:uFillTx/>
                <a:latin typeface="Franklin Gothic Demi" panose="020B0502020104020203"/>
                <a:ea typeface="+mn-ea"/>
                <a:cs typeface="+mn-cs"/>
              </a:rPr>
              <a:t>Client non-solvable = 1</a:t>
            </a:r>
            <a:endParaRPr lang="fr-FR" dirty="0"/>
          </a:p>
          <a:p>
            <a:endParaRPr lang="fr-FR" dirty="0"/>
          </a:p>
          <a:p>
            <a:endParaRPr lang="fr-FR" dirty="0"/>
          </a:p>
          <a:p>
            <a:endParaRPr lang="fr-FR" dirty="0"/>
          </a:p>
          <a:p>
            <a:endParaRPr lang="fr-FR" dirty="0"/>
          </a:p>
        </p:txBody>
      </p:sp>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fld id="{1E077824-3E5D-409B-ABCF-0C8E7604856F}" type="datetime1">
              <a:rPr lang="fr-FR" smtClean="0"/>
              <a:t>06/12/2021</a:t>
            </a:fld>
            <a:endParaRPr lang="en-US" dirty="0"/>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r>
              <a:rPr lang="en-US" dirty="0"/>
              <a:t>Lérys Granado, PhD</a:t>
            </a:r>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fld id="{3A98EE3D-8CD1-4C3F-BD1C-C98C9596463C}" type="slidenum">
              <a:rPr lang="en-US" smtClean="0"/>
              <a:t>14</a:t>
            </a:fld>
            <a:endParaRPr lang="en-US" dirty="0"/>
          </a:p>
        </p:txBody>
      </p:sp>
      <p:pic>
        <p:nvPicPr>
          <p:cNvPr id="3074" name="Picture 2">
            <a:extLst>
              <a:ext uri="{FF2B5EF4-FFF2-40B4-BE49-F238E27FC236}">
                <a16:creationId xmlns:a16="http://schemas.microsoft.com/office/drawing/2014/main" id="{5552C5F3-8EB6-4D84-9E7A-199DC078F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3770" y="2763802"/>
            <a:ext cx="4038600" cy="2609850"/>
          </a:xfrm>
          <a:prstGeom prst="rect">
            <a:avLst/>
          </a:pr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7CFF8B9A-1A75-414A-B8C9-626DC3AE4236}"/>
              </a:ext>
            </a:extLst>
          </p:cNvPr>
          <p:cNvSpPr/>
          <p:nvPr/>
        </p:nvSpPr>
        <p:spPr>
          <a:xfrm rot="20474675">
            <a:off x="5365261" y="4067888"/>
            <a:ext cx="985157" cy="1174735"/>
          </a:xfrm>
          <a:prstGeom prst="arc">
            <a:avLst>
              <a:gd name="adj1" fmla="val 16913571"/>
              <a:gd name="adj2" fmla="val 103360"/>
            </a:avLst>
          </a:prstGeom>
          <a:ln>
            <a:solidFill>
              <a:schemeClr val="tx1">
                <a:lumMod val="75000"/>
                <a:lumOff val="2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3" name="ZoneTexte 12">
            <a:extLst>
              <a:ext uri="{FF2B5EF4-FFF2-40B4-BE49-F238E27FC236}">
                <a16:creationId xmlns:a16="http://schemas.microsoft.com/office/drawing/2014/main" id="{4B3CF018-ADEA-4C02-962B-B3BFB266CC7D}"/>
              </a:ext>
            </a:extLst>
          </p:cNvPr>
          <p:cNvSpPr txBox="1"/>
          <p:nvPr/>
        </p:nvSpPr>
        <p:spPr>
          <a:xfrm>
            <a:off x="6114017" y="3936859"/>
            <a:ext cx="528093" cy="307777"/>
          </a:xfrm>
          <a:prstGeom prst="rect">
            <a:avLst/>
          </a:prstGeom>
          <a:noFill/>
        </p:spPr>
        <p:txBody>
          <a:bodyPr wrap="none" rtlCol="0">
            <a:spAutoFit/>
          </a:bodyPr>
          <a:lstStyle/>
          <a:p>
            <a:r>
              <a:rPr lang="fr-FR" sz="1400" dirty="0">
                <a:solidFill>
                  <a:schemeClr val="tx1">
                    <a:lumMod val="65000"/>
                    <a:lumOff val="35000"/>
                  </a:schemeClr>
                </a:solidFill>
                <a:latin typeface="+mj-lt"/>
              </a:rPr>
              <a:t>x 10</a:t>
            </a:r>
          </a:p>
        </p:txBody>
      </p:sp>
    </p:spTree>
    <p:extLst>
      <p:ext uri="{BB962C8B-B14F-4D97-AF65-F5344CB8AC3E}">
        <p14:creationId xmlns:p14="http://schemas.microsoft.com/office/powerpoint/2010/main" val="227717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ZoneTexte 25">
            <a:extLst>
              <a:ext uri="{FF2B5EF4-FFF2-40B4-BE49-F238E27FC236}">
                <a16:creationId xmlns:a16="http://schemas.microsoft.com/office/drawing/2014/main" id="{E322CBC9-9051-472F-BB0F-D2E036F48E46}"/>
              </a:ext>
            </a:extLst>
          </p:cNvPr>
          <p:cNvSpPr txBox="1"/>
          <p:nvPr/>
        </p:nvSpPr>
        <p:spPr>
          <a:xfrm>
            <a:off x="454467"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900">
                <a:latin typeface="+mj-lt"/>
                <a:ea typeface="+mj-ea"/>
                <a:cs typeface="+mj-cs"/>
              </a:rPr>
              <a:t>Distribution de target dans qqs num features:</a:t>
            </a:r>
            <a:br>
              <a:rPr lang="en-US" sz="2900">
                <a:latin typeface="+mj-lt"/>
                <a:ea typeface="+mj-ea"/>
                <a:cs typeface="+mj-cs"/>
              </a:rPr>
            </a:br>
            <a:r>
              <a:rPr lang="en-US" sz="2900">
                <a:latin typeface="+mj-lt"/>
                <a:ea typeface="+mj-ea"/>
                <a:cs typeface="+mj-cs"/>
              </a:rPr>
              <a:t>dont moyennes &gt; ± 15%</a:t>
            </a:r>
          </a:p>
        </p:txBody>
      </p:sp>
      <p:sp>
        <p:nvSpPr>
          <p:cNvPr id="147" name="Rectangle 14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4" name="Picture 12">
            <a:extLst>
              <a:ext uri="{FF2B5EF4-FFF2-40B4-BE49-F238E27FC236}">
                <a16:creationId xmlns:a16="http://schemas.microsoft.com/office/drawing/2014/main" id="{E2B2055E-D5E6-4063-B273-F14B72340E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9034" y="883463"/>
            <a:ext cx="3373754"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7D89E27-BFA4-400F-A567-4E90B429D1F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0899" y="883463"/>
            <a:ext cx="3656665"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070F897-D8AA-4D21-BDF9-1EC397FD0F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77578" y="3564974"/>
            <a:ext cx="3656665"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1E35649-DC34-485D-9403-0C49EA99954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37904" y="3564973"/>
            <a:ext cx="3693508" cy="252374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06/12/2021</a:t>
            </a:fld>
            <a:endParaRPr lang="en-US"/>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spcAft>
                <a:spcPts val="600"/>
              </a:spcAft>
            </a:pPr>
            <a:r>
              <a:rPr lang="en-US" dirty="0"/>
              <a:t>Lérys Granado, PhD</a:t>
            </a:r>
            <a:endParaRPr lang="en-US"/>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15</a:t>
            </a:fld>
            <a:endParaRPr lang="en-US"/>
          </a:p>
        </p:txBody>
      </p:sp>
    </p:spTree>
    <p:extLst>
      <p:ext uri="{BB962C8B-B14F-4D97-AF65-F5344CB8AC3E}">
        <p14:creationId xmlns:p14="http://schemas.microsoft.com/office/powerpoint/2010/main" val="296947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Rectangle 146">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51" name="Straight Connector 150">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re 15">
            <a:extLst>
              <a:ext uri="{FF2B5EF4-FFF2-40B4-BE49-F238E27FC236}">
                <a16:creationId xmlns:a16="http://schemas.microsoft.com/office/drawing/2014/main" id="{15327FF5-1662-4723-A94D-6E69FDD8D08D}"/>
              </a:ext>
            </a:extLst>
          </p:cNvPr>
          <p:cNvSpPr>
            <a:spLocks noGrp="1"/>
          </p:cNvSpPr>
          <p:nvPr>
            <p:ph type="title"/>
          </p:nvPr>
        </p:nvSpPr>
        <p:spPr>
          <a:xfrm>
            <a:off x="1109980" y="4277356"/>
            <a:ext cx="9966960" cy="1560320"/>
          </a:xfrm>
        </p:spPr>
        <p:txBody>
          <a:bodyPr vert="horz" lIns="91440" tIns="45720" rIns="91440" bIns="45720" rtlCol="0" anchor="b">
            <a:normAutofit/>
          </a:bodyPr>
          <a:lstStyle/>
          <a:p>
            <a:r>
              <a:rPr kumimoji="0" lang="en-US" sz="4900" b="0" i="0" u="none" strike="noStrike" cap="none" spc="0" normalizeH="0" baseline="0" noProof="0">
                <a:ln>
                  <a:noFill/>
                </a:ln>
                <a:solidFill>
                  <a:schemeClr val="accent1"/>
                </a:solidFill>
                <a:effectLst/>
                <a:uLnTx/>
                <a:uFillTx/>
                <a:latin typeface="+mj-lt"/>
                <a:ea typeface="+mj-ea"/>
                <a:cs typeface="+mj-cs"/>
              </a:rPr>
              <a:t>Statistique de Cramer : association target / cat feat</a:t>
            </a:r>
            <a:endParaRPr lang="en-US" sz="4900">
              <a:solidFill>
                <a:schemeClr val="accent1"/>
              </a:solidFill>
              <a:latin typeface="+mj-lt"/>
              <a:ea typeface="+mj-ea"/>
              <a:cs typeface="+mj-cs"/>
            </a:endParaRPr>
          </a:p>
        </p:txBody>
      </p:sp>
      <p:pic>
        <p:nvPicPr>
          <p:cNvPr id="3086" name="Picture 14" descr="Une image contenant table&#10;&#10;Description générée automatiquement">
            <a:extLst>
              <a:ext uri="{FF2B5EF4-FFF2-40B4-BE49-F238E27FC236}">
                <a16:creationId xmlns:a16="http://schemas.microsoft.com/office/drawing/2014/main" id="{04E3831A-68C8-4E9B-ACD7-CC7BE59FB1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5639"/>
          <a:stretch/>
        </p:blipFill>
        <p:spPr bwMode="auto">
          <a:xfrm>
            <a:off x="243840" y="256540"/>
            <a:ext cx="11704320" cy="3764276"/>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06/12/2021</a:t>
            </a:fld>
            <a:endParaRPr lang="en-US"/>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spcAft>
                <a:spcPts val="600"/>
              </a:spcAft>
            </a:pPr>
            <a:r>
              <a:rPr lang="en-US" dirty="0"/>
              <a:t>Lérys Granado, PhD</a:t>
            </a:r>
            <a:endParaRPr lang="en-US"/>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16</a:t>
            </a:fld>
            <a:endParaRPr lang="en-US"/>
          </a:p>
        </p:txBody>
      </p:sp>
    </p:spTree>
    <p:extLst>
      <p:ext uri="{BB962C8B-B14F-4D97-AF65-F5344CB8AC3E}">
        <p14:creationId xmlns:p14="http://schemas.microsoft.com/office/powerpoint/2010/main" val="2395843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181F2D-48DA-42EE-99FF-6C209FE475A8}"/>
              </a:ext>
            </a:extLst>
          </p:cNvPr>
          <p:cNvSpPr>
            <a:spLocks noGrp="1"/>
          </p:cNvSpPr>
          <p:nvPr>
            <p:ph type="title"/>
          </p:nvPr>
        </p:nvSpPr>
        <p:spPr>
          <a:xfrm>
            <a:off x="6790414" y="640080"/>
            <a:ext cx="4758458" cy="3566160"/>
          </a:xfrm>
        </p:spPr>
        <p:txBody>
          <a:bodyPr vert="horz" lIns="91440" tIns="45720" rIns="91440" bIns="45720" rtlCol="0" anchor="b">
            <a:normAutofit/>
          </a:bodyPr>
          <a:lstStyle/>
          <a:p>
            <a:pPr algn="l"/>
            <a:r>
              <a:rPr lang="en-US" sz="6600">
                <a:latin typeface="+mj-lt"/>
                <a:ea typeface="+mj-ea"/>
                <a:cs typeface="+mj-cs"/>
              </a:rPr>
              <a:t>Corrélation de variables numériques</a:t>
            </a:r>
          </a:p>
        </p:txBody>
      </p:sp>
      <p:pic>
        <p:nvPicPr>
          <p:cNvPr id="4098" name="Picture 2">
            <a:extLst>
              <a:ext uri="{FF2B5EF4-FFF2-40B4-BE49-F238E27FC236}">
                <a16:creationId xmlns:a16="http://schemas.microsoft.com/office/drawing/2014/main" id="{CF6CC892-43EE-408C-82E5-4B704C3321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6" r="20293" b="2"/>
          <a:stretch/>
        </p:blipFill>
        <p:spPr bwMode="auto">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37"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space réservé de la date 4">
            <a:extLst>
              <a:ext uri="{FF2B5EF4-FFF2-40B4-BE49-F238E27FC236}">
                <a16:creationId xmlns:a16="http://schemas.microsoft.com/office/drawing/2014/main" id="{608D6F86-D5B1-4C75-B4FF-BCC424CED4C5}"/>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06/12/2021</a:t>
            </a:fld>
            <a:endParaRPr lang="en-US"/>
          </a:p>
        </p:txBody>
      </p:sp>
      <p:sp>
        <p:nvSpPr>
          <p:cNvPr id="6" name="Espace réservé du pied de page 5">
            <a:extLst>
              <a:ext uri="{FF2B5EF4-FFF2-40B4-BE49-F238E27FC236}">
                <a16:creationId xmlns:a16="http://schemas.microsoft.com/office/drawing/2014/main" id="{21EB1F6E-412C-4CDE-8ACD-ED6800518B23}"/>
              </a:ext>
            </a:extLst>
          </p:cNvPr>
          <p:cNvSpPr>
            <a:spLocks noGrp="1"/>
          </p:cNvSpPr>
          <p:nvPr>
            <p:ph type="ftr" sz="quarter" idx="4294967295"/>
          </p:nvPr>
        </p:nvSpPr>
        <p:spPr>
          <a:xfrm>
            <a:off x="0" y="0"/>
            <a:ext cx="0" cy="0"/>
          </a:xfrm>
        </p:spPr>
        <p:txBody>
          <a:bodyPr/>
          <a:lstStyle/>
          <a:p>
            <a:pPr rtl="0">
              <a:spcAft>
                <a:spcPts val="600"/>
              </a:spcAft>
            </a:pPr>
            <a:r>
              <a:rPr lang="en-US"/>
              <a:t>Lérys Granado, PhD</a:t>
            </a:r>
          </a:p>
        </p:txBody>
      </p:sp>
      <p:sp>
        <p:nvSpPr>
          <p:cNvPr id="7" name="Espace réservé du numéro de diapositive 6">
            <a:extLst>
              <a:ext uri="{FF2B5EF4-FFF2-40B4-BE49-F238E27FC236}">
                <a16:creationId xmlns:a16="http://schemas.microsoft.com/office/drawing/2014/main" id="{1C0A422A-B3F4-41BE-BBA5-25F2CF6E4DC4}"/>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17</a:t>
            </a:fld>
            <a:endParaRPr lang="en-US"/>
          </a:p>
        </p:txBody>
      </p:sp>
    </p:spTree>
    <p:extLst>
      <p:ext uri="{BB962C8B-B14F-4D97-AF65-F5344CB8AC3E}">
        <p14:creationId xmlns:p14="http://schemas.microsoft.com/office/powerpoint/2010/main" val="939529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21303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CE2F1D61-994C-42AB-B28B-0841B07E719F}"/>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FB5FD3E8-128C-4F36-8945-2D6ACF0719FC}"/>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912DA4FB-9B8C-4D01-94A3-56E86F67ECE2}"/>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E8EE95CA-48E6-4CC2-8DF1-C5A46BAA3FB5}"/>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338D11BF-38E0-4542-863C-1661C3E96C38}"/>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2788765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re 7">
            <a:extLst>
              <a:ext uri="{FF2B5EF4-FFF2-40B4-BE49-F238E27FC236}">
                <a16:creationId xmlns:a16="http://schemas.microsoft.com/office/drawing/2014/main" id="{58357849-437F-4A30-A529-0C54819332E0}"/>
              </a:ext>
            </a:extLst>
          </p:cNvPr>
          <p:cNvSpPr>
            <a:spLocks noGrp="1"/>
          </p:cNvSpPr>
          <p:nvPr>
            <p:ph type="title"/>
          </p:nvPr>
        </p:nvSpPr>
        <p:spPr>
          <a:xfrm>
            <a:off x="838200" y="556995"/>
            <a:ext cx="10515600" cy="1133693"/>
          </a:xfrm>
        </p:spPr>
        <p:txBody>
          <a:bodyPr vert="horz" lIns="91440" tIns="45720" rIns="91440" bIns="45720" rtlCol="0" anchor="ctr">
            <a:normAutofit/>
          </a:bodyPr>
          <a:lstStyle/>
          <a:p>
            <a:pPr algn="l"/>
            <a:endParaRPr lang="en-US" sz="5200" kern="1200">
              <a:solidFill>
                <a:schemeClr val="tx1"/>
              </a:solidFill>
              <a:latin typeface="+mj-lt"/>
              <a:ea typeface="+mj-ea"/>
              <a:cs typeface="+mj-cs"/>
            </a:endParaRPr>
          </a:p>
        </p:txBody>
      </p:sp>
      <p:sp>
        <p:nvSpPr>
          <p:cNvPr id="5" name="Espace réservé de la date 4">
            <a:extLst>
              <a:ext uri="{FF2B5EF4-FFF2-40B4-BE49-F238E27FC236}">
                <a16:creationId xmlns:a16="http://schemas.microsoft.com/office/drawing/2014/main" id="{200AF1DF-4D8D-4D7E-8FB9-5BE51E97F6B1}"/>
              </a:ext>
            </a:extLst>
          </p:cNvPr>
          <p:cNvSpPr>
            <a:spLocks noGrp="1"/>
          </p:cNvSpPr>
          <p:nvPr>
            <p:ph type="dt" sz="half" idx="4294967295"/>
          </p:nvPr>
        </p:nvSpPr>
        <p:spPr>
          <a:xfrm>
            <a:off x="0" y="0"/>
            <a:ext cx="0" cy="0"/>
          </a:xfrm>
        </p:spPr>
        <p:txBody>
          <a:bodyPr/>
          <a:lstStyle/>
          <a:p>
            <a:pPr rtl="0">
              <a:spcAft>
                <a:spcPts val="600"/>
              </a:spcAft>
            </a:pPr>
            <a:endParaRPr lang="en-US" dirty="0"/>
          </a:p>
        </p:txBody>
      </p:sp>
      <p:sp>
        <p:nvSpPr>
          <p:cNvPr id="6" name="Espace réservé du pied de page 5">
            <a:extLst>
              <a:ext uri="{FF2B5EF4-FFF2-40B4-BE49-F238E27FC236}">
                <a16:creationId xmlns:a16="http://schemas.microsoft.com/office/drawing/2014/main" id="{B13B9658-898E-405C-B310-6B76A379C360}"/>
              </a:ext>
            </a:extLst>
          </p:cNvPr>
          <p:cNvSpPr>
            <a:spLocks noGrp="1"/>
          </p:cNvSpPr>
          <p:nvPr>
            <p:ph type="ftr" sz="quarter" idx="4294967295"/>
          </p:nvPr>
        </p:nvSpPr>
        <p:spPr>
          <a:xfrm>
            <a:off x="0" y="0"/>
            <a:ext cx="0" cy="0"/>
          </a:xfrm>
        </p:spPr>
        <p:txBody>
          <a:bodyPr/>
          <a:lstStyle/>
          <a:p>
            <a:pPr rtl="0">
              <a:spcAft>
                <a:spcPts val="600"/>
              </a:spcAft>
            </a:pPr>
            <a:endParaRPr lang="en-US" dirty="0"/>
          </a:p>
        </p:txBody>
      </p:sp>
      <p:sp>
        <p:nvSpPr>
          <p:cNvPr id="7" name="Espace réservé du numéro de diapositive 6">
            <a:extLst>
              <a:ext uri="{FF2B5EF4-FFF2-40B4-BE49-F238E27FC236}">
                <a16:creationId xmlns:a16="http://schemas.microsoft.com/office/drawing/2014/main" id="{E0A73CE6-CF30-4DB4-B86D-86DB20999170}"/>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19</a:t>
            </a:fld>
            <a:endParaRPr lang="en-US"/>
          </a:p>
        </p:txBody>
      </p:sp>
      <p:graphicFrame>
        <p:nvGraphicFramePr>
          <p:cNvPr id="41" name="Espace réservé du contenu 2">
            <a:extLst>
              <a:ext uri="{FF2B5EF4-FFF2-40B4-BE49-F238E27FC236}">
                <a16:creationId xmlns:a16="http://schemas.microsoft.com/office/drawing/2014/main" id="{256E7B06-51E7-4716-902C-F4719466854F}"/>
              </a:ext>
            </a:extLst>
          </p:cNvPr>
          <p:cNvGraphicFramePr/>
          <p:nvPr>
            <p:extLst>
              <p:ext uri="{D42A27DB-BD31-4B8C-83A1-F6EECF244321}">
                <p14:modId xmlns:p14="http://schemas.microsoft.com/office/powerpoint/2010/main" val="26012753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3691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18A8D935-6D71-4781-94AF-19B4AF543A78}"/>
              </a:ext>
            </a:extLst>
          </p:cNvPr>
          <p:cNvGrpSpPr/>
          <p:nvPr/>
        </p:nvGrpSpPr>
        <p:grpSpPr>
          <a:xfrm>
            <a:off x="4434710" y="1429408"/>
            <a:ext cx="4604187" cy="4753069"/>
            <a:chOff x="6021772" y="2189264"/>
            <a:chExt cx="2804567" cy="2731971"/>
          </a:xfrm>
        </p:grpSpPr>
        <p:sp>
          <p:nvSpPr>
            <p:cNvPr id="7" name="AutoShape 1"/>
            <p:cNvSpPr>
              <a:spLocks/>
            </p:cNvSpPr>
            <p:nvPr/>
          </p:nvSpPr>
          <p:spPr bwMode="auto">
            <a:xfrm rot="8597967">
              <a:off x="6021772" y="2189264"/>
              <a:ext cx="2804567" cy="273197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a:gsLst>
                <a:gs pos="0">
                  <a:srgbClr val="5F4B8B"/>
                </a:gs>
                <a:gs pos="100000">
                  <a:srgbClr val="D32E5E"/>
                </a:gs>
              </a:gsLst>
              <a:lin ang="2700000" scaled="0"/>
            </a:gradFill>
            <a:ln w="25400" cap="flat">
              <a:noFill/>
              <a:miter lim="800000"/>
              <a:headEnd type="none" w="med" len="med"/>
              <a:tailEnd type="none" w="med" len="med"/>
            </a:ln>
          </p:spPr>
          <p:txBody>
            <a:bodyPr lIns="0" tIns="0" rIns="0" bIns="0"/>
            <a:lstStyle/>
            <a:p>
              <a:endParaRPr lang="en-US" dirty="0">
                <a:latin typeface="Titillium" panose="00000500000000000000" pitchFamily="50" charset="0"/>
              </a:endParaRPr>
            </a:p>
          </p:txBody>
        </p:sp>
        <p:sp>
          <p:nvSpPr>
            <p:cNvPr id="4" name="AutoShape 1"/>
            <p:cNvSpPr>
              <a:spLocks/>
            </p:cNvSpPr>
            <p:nvPr/>
          </p:nvSpPr>
          <p:spPr bwMode="auto">
            <a:xfrm rot="9013392">
              <a:off x="6061033" y="2227509"/>
              <a:ext cx="2726044" cy="265548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tx1"/>
            </a:solidFill>
            <a:ln w="25400" cap="flat">
              <a:noFill/>
              <a:miter lim="800000"/>
              <a:headEnd type="none" w="med" len="med"/>
              <a:tailEnd type="none" w="med" len="med"/>
            </a:ln>
          </p:spPr>
          <p:txBody>
            <a:bodyPr lIns="0" tIns="0" rIns="0" bIns="0"/>
            <a:lstStyle/>
            <a:p>
              <a:endParaRPr lang="en-US" dirty="0">
                <a:latin typeface="Titillium" panose="00000500000000000000" pitchFamily="50" charset="0"/>
              </a:endParaRPr>
            </a:p>
          </p:txBody>
        </p:sp>
        <p:sp>
          <p:nvSpPr>
            <p:cNvPr id="6" name="TextBox 5"/>
            <p:cNvSpPr txBox="1"/>
            <p:nvPr/>
          </p:nvSpPr>
          <p:spPr>
            <a:xfrm>
              <a:off x="6431058" y="2964526"/>
              <a:ext cx="1842633" cy="955281"/>
            </a:xfrm>
            <a:prstGeom prst="rect">
              <a:avLst/>
            </a:prstGeom>
            <a:noFill/>
          </p:spPr>
          <p:txBody>
            <a:bodyPr wrap="square" lIns="0" tIns="0" rIns="0" bIns="0" rtlCol="0">
              <a:spAutoFit/>
            </a:bodyPr>
            <a:lstStyle/>
            <a:p>
              <a:pPr algn="ctr"/>
              <a:r>
                <a:rPr lang="fr-FR" sz="3600" dirty="0">
                  <a:solidFill>
                    <a:prstClr val="white"/>
                  </a:solidFill>
                  <a:latin typeface="Titillium" panose="00000500000000000000" pitchFamily="50" charset="0"/>
                </a:rPr>
                <a:t>Implémentez un modèle de scoring</a:t>
              </a:r>
            </a:p>
          </p:txBody>
        </p:sp>
      </p:grpSp>
    </p:spTree>
    <p:extLst>
      <p:ext uri="{BB962C8B-B14F-4D97-AF65-F5344CB8AC3E}">
        <p14:creationId xmlns:p14="http://schemas.microsoft.com/office/powerpoint/2010/main" val="18122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a:extLst>
              <a:ext uri="{FF2B5EF4-FFF2-40B4-BE49-F238E27FC236}">
                <a16:creationId xmlns:a16="http://schemas.microsoft.com/office/drawing/2014/main" id="{ADB3D56B-C101-4FE8-B41D-40536C0A568A}"/>
              </a:ext>
            </a:extLst>
          </p:cNvPr>
          <p:cNvGraphicFramePr/>
          <p:nvPr>
            <p:extLst>
              <p:ext uri="{D42A27DB-BD31-4B8C-83A1-F6EECF244321}">
                <p14:modId xmlns:p14="http://schemas.microsoft.com/office/powerpoint/2010/main" val="3884118877"/>
              </p:ext>
            </p:extLst>
          </p:nvPr>
        </p:nvGraphicFramePr>
        <p:xfrm>
          <a:off x="3274680" y="1204819"/>
          <a:ext cx="4920129" cy="2575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ZoneTexte 4">
            <a:extLst>
              <a:ext uri="{FF2B5EF4-FFF2-40B4-BE49-F238E27FC236}">
                <a16:creationId xmlns:a16="http://schemas.microsoft.com/office/drawing/2014/main" id="{AFFEDC0B-A24D-4B4B-BB8B-62EBE8C9554B}"/>
              </a:ext>
            </a:extLst>
          </p:cNvPr>
          <p:cNvSpPr txBox="1"/>
          <p:nvPr/>
        </p:nvSpPr>
        <p:spPr>
          <a:xfrm>
            <a:off x="3274680" y="4128247"/>
            <a:ext cx="1518019" cy="646331"/>
          </a:xfrm>
          <a:prstGeom prst="rect">
            <a:avLst/>
          </a:prstGeom>
          <a:noFill/>
        </p:spPr>
        <p:txBody>
          <a:bodyPr wrap="square">
            <a:spAutoFit/>
          </a:bodyPr>
          <a:lstStyle/>
          <a:p>
            <a:r>
              <a:rPr lang="fr-FR" sz="1200" b="0" i="0" dirty="0">
                <a:solidFill>
                  <a:srgbClr val="212529"/>
                </a:solidFill>
                <a:effectLst/>
              </a:rPr>
              <a:t>complète les valeurs manquantes par la médiane</a:t>
            </a:r>
            <a:endParaRPr lang="fr-FR" sz="1200" dirty="0"/>
          </a:p>
        </p:txBody>
      </p:sp>
      <p:cxnSp>
        <p:nvCxnSpPr>
          <p:cNvPr id="7" name="Connecteur droit avec flèche 6">
            <a:extLst>
              <a:ext uri="{FF2B5EF4-FFF2-40B4-BE49-F238E27FC236}">
                <a16:creationId xmlns:a16="http://schemas.microsoft.com/office/drawing/2014/main" id="{96FAD8B8-4EE8-4A93-B8CF-46AE37BBE50E}"/>
              </a:ext>
            </a:extLst>
          </p:cNvPr>
          <p:cNvCxnSpPr>
            <a:cxnSpLocks/>
          </p:cNvCxnSpPr>
          <p:nvPr/>
        </p:nvCxnSpPr>
        <p:spPr>
          <a:xfrm>
            <a:off x="3945539" y="3785347"/>
            <a:ext cx="0" cy="342900"/>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C6EBAC39-8CD1-4DFF-9A9B-4DBA77501E40}"/>
              </a:ext>
            </a:extLst>
          </p:cNvPr>
          <p:cNvSpPr txBox="1"/>
          <p:nvPr/>
        </p:nvSpPr>
        <p:spPr>
          <a:xfrm>
            <a:off x="4894674" y="4108077"/>
            <a:ext cx="1368516" cy="1200329"/>
          </a:xfrm>
          <a:prstGeom prst="rect">
            <a:avLst/>
          </a:prstGeom>
          <a:noFill/>
        </p:spPr>
        <p:txBody>
          <a:bodyPr wrap="square">
            <a:spAutoFit/>
          </a:bodyPr>
          <a:lstStyle/>
          <a:p>
            <a:r>
              <a:rPr lang="fr-FR" sz="1200" b="0" i="0" dirty="0">
                <a:solidFill>
                  <a:srgbClr val="212529"/>
                </a:solidFill>
                <a:effectLst/>
              </a:rPr>
              <a:t>Standardise les caractéristiques en supprimant la moyenne et en adaptant la variance à l'unité.</a:t>
            </a:r>
          </a:p>
        </p:txBody>
      </p:sp>
      <p:cxnSp>
        <p:nvCxnSpPr>
          <p:cNvPr id="10" name="Connecteur droit avec flèche 9">
            <a:extLst>
              <a:ext uri="{FF2B5EF4-FFF2-40B4-BE49-F238E27FC236}">
                <a16:creationId xmlns:a16="http://schemas.microsoft.com/office/drawing/2014/main" id="{B597802B-AB04-4EB7-97C1-F726EE8E2832}"/>
              </a:ext>
            </a:extLst>
          </p:cNvPr>
          <p:cNvCxnSpPr>
            <a:cxnSpLocks/>
            <a:endCxn id="9" idx="0"/>
          </p:cNvCxnSpPr>
          <p:nvPr/>
        </p:nvCxnSpPr>
        <p:spPr>
          <a:xfrm>
            <a:off x="5578932" y="3841161"/>
            <a:ext cx="0" cy="266916"/>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0CC45702-7990-4FEC-9153-115F26B27541}"/>
              </a:ext>
            </a:extLst>
          </p:cNvPr>
          <p:cNvSpPr txBox="1"/>
          <p:nvPr/>
        </p:nvSpPr>
        <p:spPr>
          <a:xfrm>
            <a:off x="6623185" y="4108077"/>
            <a:ext cx="151801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Calibri"/>
                <a:ea typeface="+mn-ea"/>
                <a:cs typeface="+mn-cs"/>
              </a:rPr>
              <a:t>Encode les caractéristiques catégorielles sous la forme d'un tableau numérique unique</a:t>
            </a:r>
          </a:p>
        </p:txBody>
      </p:sp>
      <p:cxnSp>
        <p:nvCxnSpPr>
          <p:cNvPr id="18" name="Connecteur droit avec flèche 17">
            <a:extLst>
              <a:ext uri="{FF2B5EF4-FFF2-40B4-BE49-F238E27FC236}">
                <a16:creationId xmlns:a16="http://schemas.microsoft.com/office/drawing/2014/main" id="{E06376A1-8D54-4BF6-B814-07CEE562E5BA}"/>
              </a:ext>
            </a:extLst>
          </p:cNvPr>
          <p:cNvCxnSpPr>
            <a:cxnSpLocks/>
            <a:endCxn id="12" idx="0"/>
          </p:cNvCxnSpPr>
          <p:nvPr/>
        </p:nvCxnSpPr>
        <p:spPr>
          <a:xfrm>
            <a:off x="7382194" y="3119717"/>
            <a:ext cx="1" cy="988360"/>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004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p:txBody>
          <a:bodyPr/>
          <a:lstStyle/>
          <a:p>
            <a:r>
              <a:rPr lang="fr-FR" sz="3200" dirty="0"/>
              <a:t>Qu'est-ce que Light GBM ?</a:t>
            </a:r>
            <a:br>
              <a:rPr lang="fr-FR" sz="3200" dirty="0"/>
            </a:br>
            <a:endParaRPr lang="fr-FR" dirty="0"/>
          </a:p>
        </p:txBody>
      </p:sp>
      <p:sp>
        <p:nvSpPr>
          <p:cNvPr id="4" name="ZoneTexte 3">
            <a:extLst>
              <a:ext uri="{FF2B5EF4-FFF2-40B4-BE49-F238E27FC236}">
                <a16:creationId xmlns:a16="http://schemas.microsoft.com/office/drawing/2014/main" id="{E56F0A8E-1983-42CC-9A6E-8A0A0D9C276C}"/>
              </a:ext>
            </a:extLst>
          </p:cNvPr>
          <p:cNvSpPr txBox="1"/>
          <p:nvPr/>
        </p:nvSpPr>
        <p:spPr>
          <a:xfrm>
            <a:off x="1144680" y="1770196"/>
            <a:ext cx="9747438" cy="1323439"/>
          </a:xfrm>
          <a:prstGeom prst="rect">
            <a:avLst/>
          </a:prstGeom>
          <a:noFill/>
        </p:spPr>
        <p:txBody>
          <a:bodyPr wrap="square">
            <a:spAutoFit/>
          </a:bodyPr>
          <a:lstStyle/>
          <a:p>
            <a:r>
              <a:rPr lang="fr-FR" sz="1600" dirty="0"/>
              <a:t>C’est un </a:t>
            </a:r>
            <a:r>
              <a:rPr lang="fr-FR" sz="1600" dirty="0" err="1"/>
              <a:t>framework</a:t>
            </a:r>
            <a:r>
              <a:rPr lang="fr-FR" sz="1600" dirty="0"/>
              <a:t> d'amplification de gradient qui utilise un algorithme d'apprentissage basé sur des arbres.</a:t>
            </a:r>
          </a:p>
          <a:p>
            <a:r>
              <a:rPr lang="fr-FR" sz="1600" dirty="0"/>
              <a:t>C’est un </a:t>
            </a:r>
            <a:r>
              <a:rPr lang="fr-FR" sz="1600" b="1" dirty="0"/>
              <a:t>algorithme </a:t>
            </a:r>
            <a:r>
              <a:rPr lang="fr-FR" sz="1600" b="1" dirty="0" err="1"/>
              <a:t>Leaf-wise</a:t>
            </a:r>
            <a:r>
              <a:rPr lang="fr-FR" sz="1600" b="1" dirty="0"/>
              <a:t> (</a:t>
            </a:r>
            <a:r>
              <a:rPr lang="fr-FR" sz="1600" dirty="0"/>
              <a:t>fait croître l'arbre verticalement)</a:t>
            </a:r>
          </a:p>
          <a:p>
            <a:r>
              <a:rPr lang="fr-FR" sz="1600" dirty="0"/>
              <a:t>tandis qu'</a:t>
            </a:r>
            <a:r>
              <a:rPr lang="fr-FR" sz="1600" b="1" dirty="0"/>
              <a:t>un algorithme </a:t>
            </a:r>
            <a:r>
              <a:rPr lang="fr-FR" sz="1600" b="1" dirty="0" err="1"/>
              <a:t>level-wise</a:t>
            </a:r>
            <a:r>
              <a:rPr lang="fr-FR" sz="1600" b="1" dirty="0"/>
              <a:t> </a:t>
            </a:r>
            <a:r>
              <a:rPr lang="fr-FR" sz="1600" dirty="0"/>
              <a:t>fait croître les arbres horizontalement</a:t>
            </a:r>
          </a:p>
          <a:p>
            <a:r>
              <a:rPr lang="fr-FR" sz="1600" dirty="0"/>
              <a:t>Lors de la croissance de la même feuille</a:t>
            </a:r>
            <a:r>
              <a:rPr lang="fr-FR" sz="1600" b="1" dirty="0"/>
              <a:t>, l'algorithme </a:t>
            </a:r>
            <a:r>
              <a:rPr lang="fr-FR" sz="1600" b="1" dirty="0" err="1"/>
              <a:t>Leaf-wise</a:t>
            </a:r>
            <a:r>
              <a:rPr lang="fr-FR" sz="1600" b="1" dirty="0"/>
              <a:t> peut réduire davantage les pertes qu'un algorithme </a:t>
            </a:r>
            <a:r>
              <a:rPr lang="fr-FR" sz="1600" b="1" dirty="0" err="1"/>
              <a:t>level-wise</a:t>
            </a:r>
            <a:r>
              <a:rPr lang="fr-FR" sz="1600" b="1" dirty="0"/>
              <a:t>.</a:t>
            </a:r>
          </a:p>
        </p:txBody>
      </p:sp>
      <p:pic>
        <p:nvPicPr>
          <p:cNvPr id="4099" name="Picture 3">
            <a:extLst>
              <a:ext uri="{FF2B5EF4-FFF2-40B4-BE49-F238E27FC236}">
                <a16:creationId xmlns:a16="http://schemas.microsoft.com/office/drawing/2014/main" id="{9CF0AB93-1643-466D-A8D6-17E3D5F0B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117" y="3413273"/>
            <a:ext cx="5225508" cy="1994651"/>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63F9463F-B85A-4BCA-9FC5-CB2C69AC7FE1}"/>
              </a:ext>
            </a:extLst>
          </p:cNvPr>
          <p:cNvPicPr>
            <a:picLocks noChangeAspect="1"/>
          </p:cNvPicPr>
          <p:nvPr/>
        </p:nvPicPr>
        <p:blipFill>
          <a:blip r:embed="rId4"/>
          <a:stretch>
            <a:fillRect/>
          </a:stretch>
        </p:blipFill>
        <p:spPr>
          <a:xfrm>
            <a:off x="6602317" y="3131722"/>
            <a:ext cx="4714193" cy="2176610"/>
          </a:xfrm>
          <a:prstGeom prst="rect">
            <a:avLst/>
          </a:prstGeom>
        </p:spPr>
      </p:pic>
      <p:cxnSp>
        <p:nvCxnSpPr>
          <p:cNvPr id="8" name="Connecteur droit 7">
            <a:extLst>
              <a:ext uri="{FF2B5EF4-FFF2-40B4-BE49-F238E27FC236}">
                <a16:creationId xmlns:a16="http://schemas.microsoft.com/office/drawing/2014/main" id="{9F862F05-C543-4011-9D43-4B53764D6098}"/>
              </a:ext>
            </a:extLst>
          </p:cNvPr>
          <p:cNvCxnSpPr>
            <a:cxnSpLocks/>
          </p:cNvCxnSpPr>
          <p:nvPr/>
        </p:nvCxnSpPr>
        <p:spPr>
          <a:xfrm flipV="1">
            <a:off x="7039535" y="3429000"/>
            <a:ext cx="3952315" cy="1879332"/>
          </a:xfrm>
          <a:prstGeom prst="line">
            <a:avLst/>
          </a:prstGeom>
          <a:ln/>
        </p:spPr>
        <p:style>
          <a:lnRef idx="2">
            <a:schemeClr val="dk1"/>
          </a:lnRef>
          <a:fillRef idx="0">
            <a:schemeClr val="dk1"/>
          </a:fillRef>
          <a:effectRef idx="1">
            <a:schemeClr val="dk1"/>
          </a:effectRef>
          <a:fontRef idx="minor">
            <a:schemeClr val="tx1"/>
          </a:fontRef>
        </p:style>
      </p:cxnSp>
      <p:cxnSp>
        <p:nvCxnSpPr>
          <p:cNvPr id="10" name="Connecteur droit 9">
            <a:extLst>
              <a:ext uri="{FF2B5EF4-FFF2-40B4-BE49-F238E27FC236}">
                <a16:creationId xmlns:a16="http://schemas.microsoft.com/office/drawing/2014/main" id="{5168FD32-3A44-4F23-9106-946F9E7EF303}"/>
              </a:ext>
            </a:extLst>
          </p:cNvPr>
          <p:cNvCxnSpPr>
            <a:cxnSpLocks/>
          </p:cNvCxnSpPr>
          <p:nvPr/>
        </p:nvCxnSpPr>
        <p:spPr>
          <a:xfrm flipH="1" flipV="1">
            <a:off x="7039536" y="3505174"/>
            <a:ext cx="3952314" cy="1803158"/>
          </a:xfrm>
          <a:prstGeom prst="line">
            <a:avLst/>
          </a:prstGeom>
          <a:ln/>
        </p:spPr>
        <p:style>
          <a:lnRef idx="2">
            <a:schemeClr val="dk1"/>
          </a:lnRef>
          <a:fillRef idx="0">
            <a:schemeClr val="dk1"/>
          </a:fillRef>
          <a:effectRef idx="1">
            <a:schemeClr val="dk1"/>
          </a:effectRef>
          <a:fontRef idx="minor">
            <a:schemeClr val="tx1"/>
          </a:fontRef>
        </p:style>
      </p:cxnSp>
      <p:sp>
        <p:nvSpPr>
          <p:cNvPr id="18" name="ZoneTexte 17">
            <a:extLst>
              <a:ext uri="{FF2B5EF4-FFF2-40B4-BE49-F238E27FC236}">
                <a16:creationId xmlns:a16="http://schemas.microsoft.com/office/drawing/2014/main" id="{7E573F11-647A-4652-B08C-BDFD90771F9B}"/>
              </a:ext>
            </a:extLst>
          </p:cNvPr>
          <p:cNvSpPr txBox="1"/>
          <p:nvPr/>
        </p:nvSpPr>
        <p:spPr>
          <a:xfrm>
            <a:off x="1144681" y="5815141"/>
            <a:ext cx="9747437" cy="276999"/>
          </a:xfrm>
          <a:prstGeom prst="rect">
            <a:avLst/>
          </a:prstGeom>
          <a:noFill/>
        </p:spPr>
        <p:txBody>
          <a:bodyPr wrap="square">
            <a:spAutoFit/>
          </a:bodyPr>
          <a:lstStyle/>
          <a:p>
            <a:r>
              <a:rPr lang="fr-FR" sz="1200" dirty="0"/>
              <a:t> ! Light GBM est sensible au surapprentissage et peut facilement </a:t>
            </a:r>
            <a:r>
              <a:rPr lang="fr-FR" sz="1200" dirty="0" err="1"/>
              <a:t>suradapter</a:t>
            </a:r>
            <a:r>
              <a:rPr lang="fr-FR" sz="1200" dirty="0"/>
              <a:t> de petites données. L’utiliser sur des datas de au moins 10 000 lignes</a:t>
            </a:r>
          </a:p>
        </p:txBody>
      </p:sp>
    </p:spTree>
    <p:extLst>
      <p:ext uri="{BB962C8B-B14F-4D97-AF65-F5344CB8AC3E}">
        <p14:creationId xmlns:p14="http://schemas.microsoft.com/office/powerpoint/2010/main" val="2318168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68A4396-C48D-4438-AE39-B48B2F6F872B}"/>
              </a:ext>
            </a:extLst>
          </p:cNvPr>
          <p:cNvSpPr>
            <a:spLocks noGrp="1"/>
          </p:cNvSpPr>
          <p:nvPr>
            <p:ph type="title"/>
          </p:nvPr>
        </p:nvSpPr>
        <p:spPr>
          <a:xfrm>
            <a:off x="1245072" y="1289765"/>
            <a:ext cx="3651101" cy="4270963"/>
          </a:xfrm>
        </p:spPr>
        <p:txBody>
          <a:bodyPr vert="horz" lIns="91440" tIns="45720" rIns="91440" bIns="45720" rtlCol="0" anchor="ctr">
            <a:normAutofit/>
          </a:bodyPr>
          <a:lstStyle/>
          <a:p>
            <a:r>
              <a:rPr lang="en-US" sz="3500" kern="1200">
                <a:solidFill>
                  <a:srgbClr val="FFFFFF"/>
                </a:solidFill>
                <a:latin typeface="+mj-lt"/>
                <a:ea typeface="+mj-ea"/>
                <a:cs typeface="+mj-cs"/>
              </a:rPr>
              <a:t>Recherche randomisée d’hyperparamètres</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4" name="ZoneTexte 3">
            <a:extLst>
              <a:ext uri="{FF2B5EF4-FFF2-40B4-BE49-F238E27FC236}">
                <a16:creationId xmlns:a16="http://schemas.microsoft.com/office/drawing/2014/main" id="{C46E1F8B-0FF0-4449-9766-B3F54E073FF9}"/>
              </a:ext>
            </a:extLst>
          </p:cNvPr>
          <p:cNvSpPr txBox="1"/>
          <p:nvPr/>
        </p:nvSpPr>
        <p:spPr>
          <a:xfrm>
            <a:off x="6297233" y="518400"/>
            <a:ext cx="4771607" cy="583794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chemeClr val="tx1">
                    <a:alpha val="80000"/>
                  </a:schemeClr>
                </a:solidFill>
              </a:rPr>
              <a:t>Application d’un </a:t>
            </a:r>
            <a:r>
              <a:rPr lang="en-US" sz="2000" dirty="0" err="1">
                <a:solidFill>
                  <a:schemeClr val="tx1">
                    <a:alpha val="80000"/>
                  </a:schemeClr>
                </a:solidFill>
              </a:rPr>
              <a:t>poids</a:t>
            </a:r>
            <a:r>
              <a:rPr lang="en-US" sz="2000" dirty="0">
                <a:solidFill>
                  <a:schemeClr val="tx1">
                    <a:alpha val="80000"/>
                  </a:schemeClr>
                </a:solidFill>
              </a:rPr>
              <a:t> sur </a:t>
            </a:r>
            <a:r>
              <a:rPr lang="en-US" sz="2000" dirty="0" err="1">
                <a:solidFill>
                  <a:schemeClr val="tx1">
                    <a:alpha val="80000"/>
                  </a:schemeClr>
                </a:solidFill>
              </a:rPr>
              <a:t>classe</a:t>
            </a:r>
            <a:r>
              <a:rPr lang="en-US" sz="2000" dirty="0">
                <a:solidFill>
                  <a:schemeClr val="tx1">
                    <a:alpha val="80000"/>
                  </a:schemeClr>
                </a:solidFill>
              </a:rPr>
              <a:t> 1 (= 10)</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Validation-</a:t>
            </a:r>
            <a:r>
              <a:rPr lang="en-US" sz="2000" dirty="0" err="1">
                <a:solidFill>
                  <a:schemeClr val="tx1">
                    <a:alpha val="80000"/>
                  </a:schemeClr>
                </a:solidFill>
              </a:rPr>
              <a:t>croisée</a:t>
            </a:r>
            <a:r>
              <a:rPr lang="en-US" sz="2000" dirty="0">
                <a:solidFill>
                  <a:schemeClr val="tx1">
                    <a:alpha val="80000"/>
                  </a:schemeClr>
                </a:solidFill>
              </a:rPr>
              <a:t> (3 folds </a:t>
            </a:r>
            <a:r>
              <a:rPr lang="en-US" sz="2000" dirty="0" err="1">
                <a:solidFill>
                  <a:schemeClr val="tx1">
                    <a:alpha val="80000"/>
                  </a:schemeClr>
                </a:solidFill>
              </a:rPr>
              <a:t>stratifiés</a:t>
            </a:r>
            <a:r>
              <a:rPr lang="en-US" sz="2000" dirty="0">
                <a:solidFill>
                  <a:schemeClr val="tx1">
                    <a:alpha val="80000"/>
                  </a:schemeClr>
                </a:solidFill>
              </a:rPr>
              <a:t>)</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Scoring : AUC-ROC, recall</a:t>
            </a: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704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a:extLst>
              <a:ext uri="{FF2B5EF4-FFF2-40B4-BE49-F238E27FC236}">
                <a16:creationId xmlns:a16="http://schemas.microsoft.com/office/drawing/2014/main" id="{06733025-9626-4CF0-A074-29CBF2BFDBEE}"/>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5000" kern="1200">
                <a:solidFill>
                  <a:srgbClr val="FFFFFF"/>
                </a:solidFill>
                <a:latin typeface="+mj-lt"/>
                <a:ea typeface="+mj-ea"/>
                <a:cs typeface="+mj-cs"/>
              </a:rPr>
              <a:t>Performances du modèle en CV : best estimator</a:t>
            </a:r>
          </a:p>
        </p:txBody>
      </p:sp>
      <p:grpSp>
        <p:nvGrpSpPr>
          <p:cNvPr id="39" name="Group 38">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4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41"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4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44" name="Straight Connector 4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graphicFrame>
        <p:nvGraphicFramePr>
          <p:cNvPr id="13" name="Espace réservé du contenu 12">
            <a:extLst>
              <a:ext uri="{FF2B5EF4-FFF2-40B4-BE49-F238E27FC236}">
                <a16:creationId xmlns:a16="http://schemas.microsoft.com/office/drawing/2014/main" id="{44D9929D-EC2E-4AEF-B98C-3A074C5576AB}"/>
              </a:ext>
            </a:extLst>
          </p:cNvPr>
          <p:cNvGraphicFramePr>
            <a:graphicFrameLocks noGrp="1"/>
          </p:cNvGraphicFramePr>
          <p:nvPr>
            <p:ph sz="quarter" idx="4294967295"/>
            <p:extLst>
              <p:ext uri="{D42A27DB-BD31-4B8C-83A1-F6EECF244321}">
                <p14:modId xmlns:p14="http://schemas.microsoft.com/office/powerpoint/2010/main" val="3921825490"/>
              </p:ext>
            </p:extLst>
          </p:nvPr>
        </p:nvGraphicFramePr>
        <p:xfrm>
          <a:off x="5479471" y="814999"/>
          <a:ext cx="6150080" cy="4912620"/>
        </p:xfrm>
        <a:graphic>
          <a:graphicData uri="http://schemas.openxmlformats.org/drawingml/2006/table">
            <a:tbl>
              <a:tblPr firstRow="1" bandRow="1">
                <a:solidFill>
                  <a:schemeClr val="bg1"/>
                </a:solidFill>
                <a:tableStyleId>{D27102A9-8310-4765-A935-A1911B00CA55}</a:tableStyleId>
              </a:tblPr>
              <a:tblGrid>
                <a:gridCol w="3745129">
                  <a:extLst>
                    <a:ext uri="{9D8B030D-6E8A-4147-A177-3AD203B41FA5}">
                      <a16:colId xmlns:a16="http://schemas.microsoft.com/office/drawing/2014/main" val="2225452519"/>
                    </a:ext>
                  </a:extLst>
                </a:gridCol>
                <a:gridCol w="2404951">
                  <a:extLst>
                    <a:ext uri="{9D8B030D-6E8A-4147-A177-3AD203B41FA5}">
                      <a16:colId xmlns:a16="http://schemas.microsoft.com/office/drawing/2014/main" val="1285743535"/>
                    </a:ext>
                  </a:extLst>
                </a:gridCol>
              </a:tblGrid>
              <a:tr h="491262">
                <a:tc>
                  <a:txBody>
                    <a:bodyPr/>
                    <a:lstStyle/>
                    <a:p>
                      <a:pPr algn="ctr"/>
                      <a:r>
                        <a:rPr lang="fr-FR" sz="1600" b="0" cap="none" spc="0">
                          <a:solidFill>
                            <a:schemeClr val="bg1"/>
                          </a:solidFill>
                          <a:latin typeface="+mj-lt"/>
                        </a:rPr>
                        <a:t>Fit time</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ctr"/>
                      <a:r>
                        <a:rPr lang="fr-FR" sz="1600" b="0" cap="none" spc="0">
                          <a:solidFill>
                            <a:schemeClr val="bg1"/>
                          </a:solidFill>
                        </a:rPr>
                        <a:t>41 ± 1 s</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extLst>
                  <a:ext uri="{0D108BD9-81ED-4DB2-BD59-A6C34878D82A}">
                    <a16:rowId xmlns:a16="http://schemas.microsoft.com/office/drawing/2014/main" val="2809996363"/>
                  </a:ext>
                </a:extLst>
              </a:tr>
              <a:tr h="491262">
                <a:tc>
                  <a:txBody>
                    <a:bodyPr/>
                    <a:lstStyle/>
                    <a:p>
                      <a:pPr algn="ctr"/>
                      <a:r>
                        <a:rPr lang="fr-FR" sz="1600" b="0" cap="none" spc="0">
                          <a:solidFill>
                            <a:schemeClr val="tx1"/>
                          </a:solidFill>
                          <a:latin typeface="+mj-lt"/>
                        </a:rPr>
                        <a:t>Score time</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8 ± 0  s</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794286067"/>
                  </a:ext>
                </a:extLst>
              </a:tr>
              <a:tr h="491262">
                <a:tc>
                  <a:txBody>
                    <a:bodyPr/>
                    <a:lstStyle/>
                    <a:p>
                      <a:pPr algn="ctr"/>
                      <a:r>
                        <a:rPr lang="fr-FR" sz="1600" b="0" cap="none" spc="0">
                          <a:solidFill>
                            <a:schemeClr val="tx1"/>
                          </a:solidFill>
                          <a:latin typeface="+mj-lt"/>
                        </a:rPr>
                        <a:t>Col sample by tree</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0.6</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383147174"/>
                  </a:ext>
                </a:extLst>
              </a:tr>
              <a:tr h="491262">
                <a:tc>
                  <a:txBody>
                    <a:bodyPr/>
                    <a:lstStyle/>
                    <a:p>
                      <a:pPr algn="ctr"/>
                      <a:r>
                        <a:rPr lang="fr-FR" sz="1600" b="0" cap="none" spc="0">
                          <a:solidFill>
                            <a:schemeClr val="tx1"/>
                          </a:solidFill>
                          <a:latin typeface="+mj-lt"/>
                        </a:rPr>
                        <a:t>Min child samples</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260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070161274"/>
                  </a:ext>
                </a:extLst>
              </a:tr>
              <a:tr h="491262">
                <a:tc>
                  <a:txBody>
                    <a:bodyPr/>
                    <a:lstStyle/>
                    <a:p>
                      <a:pPr algn="ctr"/>
                      <a:r>
                        <a:rPr lang="fr-FR" sz="1600" b="0" cap="none" spc="0">
                          <a:solidFill>
                            <a:schemeClr val="tx1"/>
                          </a:solidFill>
                          <a:latin typeface="+mj-lt"/>
                        </a:rPr>
                        <a:t>Min child weight</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100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829745818"/>
                  </a:ext>
                </a:extLst>
              </a:tr>
              <a:tr h="491262">
                <a:tc>
                  <a:txBody>
                    <a:bodyPr/>
                    <a:lstStyle/>
                    <a:p>
                      <a:pPr algn="ctr"/>
                      <a:r>
                        <a:rPr lang="fr-FR" sz="1600" b="0" cap="none" spc="0">
                          <a:solidFill>
                            <a:schemeClr val="tx1"/>
                          </a:solidFill>
                          <a:latin typeface="+mj-lt"/>
                        </a:rPr>
                        <a:t>Num leaves</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68</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4393704"/>
                  </a:ext>
                </a:extLst>
              </a:tr>
              <a:tr h="491262">
                <a:tc>
                  <a:txBody>
                    <a:bodyPr/>
                    <a:lstStyle/>
                    <a:p>
                      <a:pPr algn="ctr"/>
                      <a:r>
                        <a:rPr lang="fr-FR" sz="1600" b="0" cap="none" spc="0">
                          <a:solidFill>
                            <a:schemeClr val="tx1"/>
                          </a:solidFill>
                          <a:latin typeface="+mj-lt"/>
                        </a:rPr>
                        <a:t>Reg alpha</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100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505644487"/>
                  </a:ext>
                </a:extLst>
              </a:tr>
              <a:tr h="491262">
                <a:tc>
                  <a:txBody>
                    <a:bodyPr/>
                    <a:lstStyle/>
                    <a:p>
                      <a:pPr algn="ctr"/>
                      <a:r>
                        <a:rPr lang="fr-FR" sz="1600" b="0" cap="none" spc="0">
                          <a:solidFill>
                            <a:schemeClr val="tx1"/>
                          </a:solidFill>
                          <a:latin typeface="+mj-lt"/>
                        </a:rPr>
                        <a:t>Reg lambda</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50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64327228"/>
                  </a:ext>
                </a:extLst>
              </a:tr>
              <a:tr h="491262">
                <a:tc>
                  <a:txBody>
                    <a:bodyPr/>
                    <a:lstStyle/>
                    <a:p>
                      <a:pPr algn="ctr"/>
                      <a:r>
                        <a:rPr lang="fr-FR" sz="1600" b="0" cap="none" spc="0">
                          <a:solidFill>
                            <a:schemeClr val="tx1"/>
                          </a:solidFill>
                          <a:latin typeface="+mj-lt"/>
                        </a:rPr>
                        <a:t>Subsample</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0.6</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405676810"/>
                  </a:ext>
                </a:extLst>
              </a:tr>
              <a:tr h="491262">
                <a:tc>
                  <a:txBody>
                    <a:bodyPr/>
                    <a:lstStyle/>
                    <a:p>
                      <a:pPr algn="ctr"/>
                      <a:r>
                        <a:rPr lang="fr-FR" sz="1600" b="0" cap="none" spc="0">
                          <a:solidFill>
                            <a:schemeClr val="tx1"/>
                          </a:solidFill>
                          <a:latin typeface="+mj-lt"/>
                        </a:rPr>
                        <a:t>AUC-ROC</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ctr"/>
                      <a:r>
                        <a:rPr lang="fr-FR" sz="1600" cap="none" spc="0">
                          <a:solidFill>
                            <a:schemeClr val="tx1"/>
                          </a:solidFill>
                        </a:rPr>
                        <a:t>75% ±  1%</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3319458490"/>
                  </a:ext>
                </a:extLst>
              </a:tr>
            </a:tbl>
          </a:graphicData>
        </a:graphic>
      </p:graphicFrame>
    </p:spTree>
    <p:extLst>
      <p:ext uri="{BB962C8B-B14F-4D97-AF65-F5344CB8AC3E}">
        <p14:creationId xmlns:p14="http://schemas.microsoft.com/office/powerpoint/2010/main" val="3910783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re 24">
            <a:extLst>
              <a:ext uri="{FF2B5EF4-FFF2-40B4-BE49-F238E27FC236}">
                <a16:creationId xmlns:a16="http://schemas.microsoft.com/office/drawing/2014/main" id="{B6C2C0C2-D787-4319-BABF-7E71279A14C1}"/>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gn="l"/>
            <a:r>
              <a:rPr lang="en-US" sz="3800" kern="1200">
                <a:solidFill>
                  <a:schemeClr val="tx1"/>
                </a:solidFill>
                <a:latin typeface="+mj-lt"/>
                <a:ea typeface="+mj-ea"/>
                <a:cs typeface="+mj-cs"/>
              </a:rPr>
              <a:t>Un modèle peu performant </a:t>
            </a:r>
          </a:p>
        </p:txBody>
      </p:sp>
      <p:sp>
        <p:nvSpPr>
          <p:cNvPr id="13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space réservé du contenu 8">
            <a:extLst>
              <a:ext uri="{FF2B5EF4-FFF2-40B4-BE49-F238E27FC236}">
                <a16:creationId xmlns:a16="http://schemas.microsoft.com/office/drawing/2014/main" id="{AE43DA98-BD81-4EF8-BD74-05B0B3768040}"/>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228600" defTabSz="914400">
              <a:lnSpc>
                <a:spcPct val="90000"/>
              </a:lnSpc>
              <a:buFont typeface="Arial" panose="020B0604020202020204" pitchFamily="34" charset="0"/>
              <a:buChar char="•"/>
            </a:pPr>
            <a:r>
              <a:rPr lang="en-US" sz="2000">
                <a:solidFill>
                  <a:schemeClr val="tx1"/>
                </a:solidFill>
              </a:rPr>
              <a:t>f1 = 26%</a:t>
            </a:r>
          </a:p>
          <a:p>
            <a:pPr marL="0" indent="-228600" defTabSz="914400">
              <a:lnSpc>
                <a:spcPct val="90000"/>
              </a:lnSpc>
              <a:buFont typeface="Arial" panose="020B0604020202020204" pitchFamily="34" charset="0"/>
              <a:buChar char="•"/>
            </a:pPr>
            <a:r>
              <a:rPr lang="en-US" sz="2000">
                <a:solidFill>
                  <a:schemeClr val="tx1"/>
                </a:solidFill>
              </a:rPr>
              <a:t>threshold = 47%, </a:t>
            </a:r>
          </a:p>
          <a:p>
            <a:pPr marL="0" indent="-228600" defTabSz="914400">
              <a:lnSpc>
                <a:spcPct val="90000"/>
              </a:lnSpc>
              <a:buFont typeface="Arial" panose="020B0604020202020204" pitchFamily="34" charset="0"/>
              <a:buChar char="•"/>
            </a:pPr>
            <a:r>
              <a:rPr lang="en-US" sz="2000">
                <a:solidFill>
                  <a:schemeClr val="tx1"/>
                </a:solidFill>
              </a:rPr>
              <a:t>G-Mean= 69%, </a:t>
            </a:r>
          </a:p>
          <a:p>
            <a:pPr marL="0" indent="-228600" defTabSz="914400">
              <a:lnSpc>
                <a:spcPct val="90000"/>
              </a:lnSpc>
              <a:buFont typeface="Arial" panose="020B0604020202020204" pitchFamily="34" charset="0"/>
              <a:buChar char="•"/>
            </a:pPr>
            <a:r>
              <a:rPr lang="en-US" sz="2000">
                <a:solidFill>
                  <a:schemeClr val="tx1"/>
                </a:solidFill>
              </a:rPr>
              <a:t>AUC = 69%, </a:t>
            </a:r>
          </a:p>
          <a:p>
            <a:pPr marL="0" indent="-228600" defTabSz="914400">
              <a:lnSpc>
                <a:spcPct val="90000"/>
              </a:lnSpc>
              <a:buFont typeface="Arial" panose="020B0604020202020204" pitchFamily="34" charset="0"/>
              <a:buChar char="•"/>
            </a:pPr>
            <a:r>
              <a:rPr lang="en-US" sz="2000">
                <a:solidFill>
                  <a:schemeClr val="tx1"/>
                </a:solidFill>
              </a:rPr>
              <a:t>Un modèle qui repère beaucoup les positifs mais avec une precision faible </a:t>
            </a:r>
          </a:p>
          <a:p>
            <a:pPr marL="0" indent="-228600" defTabSz="914400">
              <a:lnSpc>
                <a:spcPct val="90000"/>
              </a:lnSpc>
              <a:buFont typeface="Arial" panose="020B0604020202020204" pitchFamily="34" charset="0"/>
              <a:buChar char="•"/>
            </a:pPr>
            <a:r>
              <a:rPr lang="en-US" sz="2000">
                <a:solidFill>
                  <a:schemeClr val="tx1"/>
                </a:solidFill>
              </a:rPr>
              <a:t>recall= 69% et Precision = 16%</a:t>
            </a:r>
          </a:p>
        </p:txBody>
      </p:sp>
      <p:grpSp>
        <p:nvGrpSpPr>
          <p:cNvPr id="26" name="Groupe 25">
            <a:extLst>
              <a:ext uri="{FF2B5EF4-FFF2-40B4-BE49-F238E27FC236}">
                <a16:creationId xmlns:a16="http://schemas.microsoft.com/office/drawing/2014/main" id="{CCCDE17F-8902-41C8-9552-CEA6CB2CBBC3}"/>
              </a:ext>
            </a:extLst>
          </p:cNvPr>
          <p:cNvGrpSpPr/>
          <p:nvPr/>
        </p:nvGrpSpPr>
        <p:grpSpPr>
          <a:xfrm>
            <a:off x="5099148" y="640080"/>
            <a:ext cx="6014015" cy="5577840"/>
            <a:chOff x="6540728" y="1740385"/>
            <a:chExt cx="5444725" cy="5049839"/>
          </a:xfrm>
        </p:grpSpPr>
        <p:pic>
          <p:nvPicPr>
            <p:cNvPr id="6147" name="Picture 3">
              <a:extLst>
                <a:ext uri="{FF2B5EF4-FFF2-40B4-BE49-F238E27FC236}">
                  <a16:creationId xmlns:a16="http://schemas.microsoft.com/office/drawing/2014/main" id="{97D6B575-27C8-4A67-AF42-3065022B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728" y="1740385"/>
              <a:ext cx="4562475" cy="4600575"/>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2348BC6E-B6DC-4575-9BDC-4343A5822AC1}"/>
                </a:ext>
              </a:extLst>
            </p:cNvPr>
            <p:cNvSpPr txBox="1"/>
            <p:nvPr/>
          </p:nvSpPr>
          <p:spPr>
            <a:xfrm>
              <a:off x="10962416" y="4445579"/>
              <a:ext cx="1023037" cy="430887"/>
            </a:xfrm>
            <a:prstGeom prst="rect">
              <a:avLst/>
            </a:prstGeom>
            <a:noFill/>
          </p:spPr>
          <p:txBody>
            <a:bodyPr wrap="none" rtlCol="0">
              <a:normAutofit/>
            </a:bodyPr>
            <a:lstStyle/>
            <a:p>
              <a:pPr algn="ctr">
                <a:lnSpc>
                  <a:spcPct val="90000"/>
                </a:lnSpc>
                <a:spcAft>
                  <a:spcPts val="600"/>
                </a:spcAft>
              </a:pPr>
              <a:r>
                <a:rPr lang="fr-FR" sz="1300" err="1">
                  <a:solidFill>
                    <a:schemeClr val="tx1">
                      <a:lumMod val="75000"/>
                      <a:lumOff val="25000"/>
                    </a:schemeClr>
                  </a:solidFill>
                  <a:latin typeface="+mj-lt"/>
                </a:rPr>
                <a:t>Recall</a:t>
              </a:r>
              <a:r>
                <a:rPr lang="fr-FR" sz="1300">
                  <a:solidFill>
                    <a:schemeClr val="tx1">
                      <a:lumMod val="75000"/>
                      <a:lumOff val="25000"/>
                    </a:schemeClr>
                  </a:solidFill>
                  <a:latin typeface="+mj-lt"/>
                </a:rPr>
                <a:t> </a:t>
              </a:r>
              <a:br>
                <a:rPr lang="fr-FR" sz="1300">
                  <a:solidFill>
                    <a:schemeClr val="tx1">
                      <a:lumMod val="75000"/>
                      <a:lumOff val="25000"/>
                    </a:schemeClr>
                  </a:solidFill>
                  <a:latin typeface="+mj-lt"/>
                </a:rPr>
              </a:br>
              <a:r>
                <a:rPr lang="fr-FR" sz="1300">
                  <a:solidFill>
                    <a:schemeClr val="tx1">
                      <a:lumMod val="75000"/>
                      <a:lumOff val="25000"/>
                    </a:schemeClr>
                  </a:solidFill>
                  <a:latin typeface="+mj-lt"/>
                </a:rPr>
                <a:t>= TP/(TP+FN)</a:t>
              </a:r>
            </a:p>
          </p:txBody>
        </p:sp>
        <p:sp>
          <p:nvSpPr>
            <p:cNvPr id="17" name="ZoneTexte 16">
              <a:extLst>
                <a:ext uri="{FF2B5EF4-FFF2-40B4-BE49-F238E27FC236}">
                  <a16:creationId xmlns:a16="http://schemas.microsoft.com/office/drawing/2014/main" id="{8632FFEF-FAB8-4C98-98A2-0580ACE0AF4B}"/>
                </a:ext>
              </a:extLst>
            </p:cNvPr>
            <p:cNvSpPr txBox="1"/>
            <p:nvPr/>
          </p:nvSpPr>
          <p:spPr>
            <a:xfrm>
              <a:off x="9285995" y="6359337"/>
              <a:ext cx="1016625" cy="430887"/>
            </a:xfrm>
            <a:prstGeom prst="rect">
              <a:avLst/>
            </a:prstGeom>
            <a:noFill/>
          </p:spPr>
          <p:txBody>
            <a:bodyPr wrap="none" rtlCol="0">
              <a:normAutofit/>
            </a:bodyPr>
            <a:lstStyle/>
            <a:p>
              <a:pPr algn="ctr">
                <a:lnSpc>
                  <a:spcPct val="90000"/>
                </a:lnSpc>
                <a:spcAft>
                  <a:spcPts val="600"/>
                </a:spcAft>
              </a:pPr>
              <a:r>
                <a:rPr lang="fr-FR" sz="1300" err="1">
                  <a:solidFill>
                    <a:schemeClr val="tx1">
                      <a:lumMod val="75000"/>
                      <a:lumOff val="25000"/>
                    </a:schemeClr>
                  </a:solidFill>
                  <a:latin typeface="+mj-lt"/>
                </a:rPr>
                <a:t>Precision</a:t>
              </a:r>
              <a:r>
                <a:rPr lang="fr-FR" sz="1300">
                  <a:solidFill>
                    <a:schemeClr val="tx1">
                      <a:lumMod val="75000"/>
                      <a:lumOff val="25000"/>
                    </a:schemeClr>
                  </a:solidFill>
                  <a:latin typeface="+mj-lt"/>
                </a:rPr>
                <a:t> </a:t>
              </a:r>
              <a:br>
                <a:rPr lang="fr-FR" sz="1300">
                  <a:solidFill>
                    <a:schemeClr val="tx1">
                      <a:lumMod val="75000"/>
                      <a:lumOff val="25000"/>
                    </a:schemeClr>
                  </a:solidFill>
                  <a:latin typeface="+mj-lt"/>
                </a:rPr>
              </a:br>
              <a:r>
                <a:rPr lang="fr-FR" sz="1300">
                  <a:solidFill>
                    <a:schemeClr val="tx1">
                      <a:lumMod val="75000"/>
                      <a:lumOff val="25000"/>
                    </a:schemeClr>
                  </a:solidFill>
                  <a:latin typeface="+mj-lt"/>
                </a:rPr>
                <a:t>= TP/(TP+FP)</a:t>
              </a:r>
            </a:p>
          </p:txBody>
        </p:sp>
      </p:grpSp>
      <p:grpSp>
        <p:nvGrpSpPr>
          <p:cNvPr id="16" name="Groupe 15">
            <a:extLst>
              <a:ext uri="{FF2B5EF4-FFF2-40B4-BE49-F238E27FC236}">
                <a16:creationId xmlns:a16="http://schemas.microsoft.com/office/drawing/2014/main" id="{0F51FDCE-21BB-41D4-807A-BA5196E4E1D3}"/>
              </a:ext>
            </a:extLst>
          </p:cNvPr>
          <p:cNvGrpSpPr/>
          <p:nvPr/>
        </p:nvGrpSpPr>
        <p:grpSpPr>
          <a:xfrm>
            <a:off x="8258016" y="3495776"/>
            <a:ext cx="1163256" cy="1083196"/>
            <a:chOff x="9387666" y="4543123"/>
            <a:chExt cx="1163256" cy="1083196"/>
          </a:xfrm>
        </p:grpSpPr>
        <p:sp>
          <p:nvSpPr>
            <p:cNvPr id="18" name="ZoneTexte 17">
              <a:extLst>
                <a:ext uri="{FF2B5EF4-FFF2-40B4-BE49-F238E27FC236}">
                  <a16:creationId xmlns:a16="http://schemas.microsoft.com/office/drawing/2014/main" id="{76FA205F-CCCE-4436-83E5-3744B33B7C58}"/>
                </a:ext>
              </a:extLst>
            </p:cNvPr>
            <p:cNvSpPr txBox="1"/>
            <p:nvPr/>
          </p:nvSpPr>
          <p:spPr>
            <a:xfrm>
              <a:off x="10151454" y="5318542"/>
              <a:ext cx="388248" cy="307777"/>
            </a:xfrm>
            <a:prstGeom prst="rect">
              <a:avLst/>
            </a:prstGeom>
            <a:noFill/>
          </p:spPr>
          <p:txBody>
            <a:bodyPr wrap="none" rtlCol="0">
              <a:spAutoFit/>
            </a:bodyPr>
            <a:lstStyle/>
            <a:p>
              <a:r>
                <a:rPr lang="fr-FR" sz="1400" b="1" dirty="0">
                  <a:solidFill>
                    <a:schemeClr val="tx1">
                      <a:lumMod val="75000"/>
                      <a:lumOff val="25000"/>
                    </a:schemeClr>
                  </a:solidFill>
                  <a:latin typeface="+mj-lt"/>
                </a:rPr>
                <a:t>TN</a:t>
              </a:r>
              <a:endParaRPr lang="fr-FR" b="1" dirty="0">
                <a:solidFill>
                  <a:schemeClr val="tx1">
                    <a:lumMod val="75000"/>
                    <a:lumOff val="25000"/>
                  </a:schemeClr>
                </a:solidFill>
                <a:latin typeface="+mj-lt"/>
              </a:endParaRPr>
            </a:p>
          </p:txBody>
        </p:sp>
        <p:sp>
          <p:nvSpPr>
            <p:cNvPr id="19" name="ZoneTexte 18">
              <a:extLst>
                <a:ext uri="{FF2B5EF4-FFF2-40B4-BE49-F238E27FC236}">
                  <a16:creationId xmlns:a16="http://schemas.microsoft.com/office/drawing/2014/main" id="{D2C15AE4-FA65-43AA-8CC4-8DD165EBBA1D}"/>
                </a:ext>
              </a:extLst>
            </p:cNvPr>
            <p:cNvSpPr txBox="1"/>
            <p:nvPr/>
          </p:nvSpPr>
          <p:spPr>
            <a:xfrm>
              <a:off x="9387666" y="5318542"/>
              <a:ext cx="393056" cy="307777"/>
            </a:xfrm>
            <a:prstGeom prst="rect">
              <a:avLst/>
            </a:prstGeom>
            <a:noFill/>
          </p:spPr>
          <p:txBody>
            <a:bodyPr wrap="none" rtlCol="0">
              <a:spAutoFit/>
            </a:bodyPr>
            <a:lstStyle/>
            <a:p>
              <a:r>
                <a:rPr lang="fr-FR" sz="1400" b="1" dirty="0">
                  <a:solidFill>
                    <a:schemeClr val="bg1"/>
                  </a:solidFill>
                  <a:latin typeface="+mj-lt"/>
                </a:rPr>
                <a:t>FP</a:t>
              </a:r>
              <a:endParaRPr lang="fr-FR" b="1" dirty="0">
                <a:solidFill>
                  <a:schemeClr val="bg1"/>
                </a:solidFill>
                <a:latin typeface="+mj-lt"/>
              </a:endParaRPr>
            </a:p>
          </p:txBody>
        </p:sp>
        <p:sp>
          <p:nvSpPr>
            <p:cNvPr id="20" name="ZoneTexte 19">
              <a:extLst>
                <a:ext uri="{FF2B5EF4-FFF2-40B4-BE49-F238E27FC236}">
                  <a16:creationId xmlns:a16="http://schemas.microsoft.com/office/drawing/2014/main" id="{BE367FA6-1086-47A9-A7E0-309B9E1066A5}"/>
                </a:ext>
              </a:extLst>
            </p:cNvPr>
            <p:cNvSpPr txBox="1"/>
            <p:nvPr/>
          </p:nvSpPr>
          <p:spPr>
            <a:xfrm>
              <a:off x="9387666" y="4543123"/>
              <a:ext cx="393056" cy="307777"/>
            </a:xfrm>
            <a:prstGeom prst="rect">
              <a:avLst/>
            </a:prstGeom>
            <a:noFill/>
          </p:spPr>
          <p:txBody>
            <a:bodyPr wrap="none" rtlCol="0">
              <a:spAutoFit/>
            </a:bodyPr>
            <a:lstStyle/>
            <a:p>
              <a:r>
                <a:rPr lang="fr-FR" sz="1400" b="1" dirty="0">
                  <a:solidFill>
                    <a:schemeClr val="bg1"/>
                  </a:solidFill>
                  <a:latin typeface="+mj-lt"/>
                </a:rPr>
                <a:t>TP</a:t>
              </a:r>
              <a:endParaRPr lang="fr-FR" b="1" dirty="0">
                <a:solidFill>
                  <a:schemeClr val="bg1"/>
                </a:solidFill>
                <a:latin typeface="+mj-lt"/>
              </a:endParaRPr>
            </a:p>
          </p:txBody>
        </p:sp>
        <p:sp>
          <p:nvSpPr>
            <p:cNvPr id="22" name="ZoneTexte 21">
              <a:extLst>
                <a:ext uri="{FF2B5EF4-FFF2-40B4-BE49-F238E27FC236}">
                  <a16:creationId xmlns:a16="http://schemas.microsoft.com/office/drawing/2014/main" id="{BC8AD3F2-B0AD-4EDE-BD29-F858FCBD7D00}"/>
                </a:ext>
              </a:extLst>
            </p:cNvPr>
            <p:cNvSpPr txBox="1"/>
            <p:nvPr/>
          </p:nvSpPr>
          <p:spPr>
            <a:xfrm>
              <a:off x="10151454" y="4543123"/>
              <a:ext cx="399468" cy="307777"/>
            </a:xfrm>
            <a:prstGeom prst="rect">
              <a:avLst/>
            </a:prstGeom>
            <a:noFill/>
          </p:spPr>
          <p:txBody>
            <a:bodyPr wrap="none" rtlCol="0">
              <a:spAutoFit/>
            </a:bodyPr>
            <a:lstStyle/>
            <a:p>
              <a:r>
                <a:rPr lang="fr-FR" sz="1400" b="1" dirty="0">
                  <a:solidFill>
                    <a:schemeClr val="bg1"/>
                  </a:solidFill>
                  <a:latin typeface="+mj-lt"/>
                </a:rPr>
                <a:t>FN</a:t>
              </a:r>
              <a:endParaRPr lang="fr-FR" b="1" dirty="0">
                <a:solidFill>
                  <a:schemeClr val="bg1"/>
                </a:solidFill>
                <a:latin typeface="+mj-lt"/>
              </a:endParaRPr>
            </a:p>
          </p:txBody>
        </p:sp>
      </p:grpSp>
    </p:spTree>
    <p:extLst>
      <p:ext uri="{BB962C8B-B14F-4D97-AF65-F5344CB8AC3E}">
        <p14:creationId xmlns:p14="http://schemas.microsoft.com/office/powerpoint/2010/main" val="3903865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B1A48ED-5155-41F4-9223-4C793442FA45}"/>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a:r>
              <a:rPr lang="en-US" sz="4600" kern="1200">
                <a:solidFill>
                  <a:schemeClr val="tx1"/>
                </a:solidFill>
                <a:latin typeface="+mj-lt"/>
                <a:ea typeface="+mj-ea"/>
                <a:cs typeface="+mj-cs"/>
              </a:rPr>
              <a:t>Features classées par ordre décroissant d’impact </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A623964-7DFD-48E9-956D-15DBACE83F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46676"/>
            <a:ext cx="7214616" cy="553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3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3FAF962-FEFC-483F-8B37-6B17B65D7803}"/>
              </a:ext>
            </a:extLst>
          </p:cNvPr>
          <p:cNvSpPr>
            <a:spLocks noGrp="1"/>
          </p:cNvSpPr>
          <p:nvPr>
            <p:ph type="title"/>
          </p:nvPr>
        </p:nvSpPr>
        <p:spPr>
          <a:xfrm>
            <a:off x="638881" y="417576"/>
            <a:ext cx="10909640" cy="1249394"/>
          </a:xfrm>
        </p:spPr>
        <p:txBody>
          <a:bodyPr vert="horz" lIns="91440" tIns="45720" rIns="91440" bIns="45720" rtlCol="0" anchor="ctr">
            <a:normAutofit/>
          </a:bodyPr>
          <a:lstStyle/>
          <a:p>
            <a:endParaRPr lang="en-US" sz="6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E46FFD95-A97C-4203-B1FE-49A10475A079}"/>
              </a:ext>
            </a:extLst>
          </p:cNvPr>
          <p:cNvPicPr>
            <a:picLocks noChangeAspect="1"/>
          </p:cNvPicPr>
          <p:nvPr/>
        </p:nvPicPr>
        <p:blipFill>
          <a:blip r:embed="rId2"/>
          <a:stretch>
            <a:fillRect/>
          </a:stretch>
        </p:blipFill>
        <p:spPr>
          <a:xfrm>
            <a:off x="320040" y="3603791"/>
            <a:ext cx="11548872" cy="1645714"/>
          </a:xfrm>
          <a:prstGeom prst="rect">
            <a:avLst/>
          </a:prstGeom>
        </p:spPr>
      </p:pic>
    </p:spTree>
    <p:extLst>
      <p:ext uri="{BB962C8B-B14F-4D97-AF65-F5344CB8AC3E}">
        <p14:creationId xmlns:p14="http://schemas.microsoft.com/office/powerpoint/2010/main" val="2922291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3796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21303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4" name="TextBox 2">
            <a:extLst>
              <a:ext uri="{FF2B5EF4-FFF2-40B4-BE49-F238E27FC236}">
                <a16:creationId xmlns:a16="http://schemas.microsoft.com/office/drawing/2014/main" id="{14132E56-1B76-41A7-A0E4-BF55890FABC3}"/>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20" name="TextBox 2">
            <a:extLst>
              <a:ext uri="{FF2B5EF4-FFF2-40B4-BE49-F238E27FC236}">
                <a16:creationId xmlns:a16="http://schemas.microsoft.com/office/drawing/2014/main" id="{28400E5F-924A-4C3D-8370-6E6B2E7B9227}"/>
              </a:ext>
            </a:extLst>
          </p:cNvPr>
          <p:cNvSpPr txBox="1"/>
          <p:nvPr/>
        </p:nvSpPr>
        <p:spPr>
          <a:xfrm>
            <a:off x="2274509" y="3592278"/>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21" name="TextBox 2">
            <a:extLst>
              <a:ext uri="{FF2B5EF4-FFF2-40B4-BE49-F238E27FC236}">
                <a16:creationId xmlns:a16="http://schemas.microsoft.com/office/drawing/2014/main" id="{7C91E5E0-7783-43B1-9312-2704769C65D6}"/>
              </a:ext>
            </a:extLst>
          </p:cNvPr>
          <p:cNvSpPr txBox="1"/>
          <p:nvPr/>
        </p:nvSpPr>
        <p:spPr>
          <a:xfrm>
            <a:off x="2274508" y="421885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22" name="TextBox 2">
            <a:extLst>
              <a:ext uri="{FF2B5EF4-FFF2-40B4-BE49-F238E27FC236}">
                <a16:creationId xmlns:a16="http://schemas.microsoft.com/office/drawing/2014/main" id="{18E38DC5-1976-4F17-8250-A95E28C54FED}"/>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23" name="TextBox 2">
            <a:extLst>
              <a:ext uri="{FF2B5EF4-FFF2-40B4-BE49-F238E27FC236}">
                <a16:creationId xmlns:a16="http://schemas.microsoft.com/office/drawing/2014/main" id="{053941D4-81D6-4E78-9E15-6CC0D5D0141C}"/>
              </a:ext>
            </a:extLst>
          </p:cNvPr>
          <p:cNvSpPr txBox="1"/>
          <p:nvPr/>
        </p:nvSpPr>
        <p:spPr>
          <a:xfrm>
            <a:off x="2274508" y="287544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3252089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E9836-3FD1-4253-A6C9-E6CA7CD3D555}"/>
              </a:ext>
            </a:extLst>
          </p:cNvPr>
          <p:cNvSpPr>
            <a:spLocks noGrp="1"/>
          </p:cNvSpPr>
          <p:nvPr>
            <p:ph type="title"/>
          </p:nvPr>
        </p:nvSpPr>
        <p:spPr/>
        <p:txBody>
          <a:bodyPr/>
          <a:lstStyle/>
          <a:p>
            <a:r>
              <a:rPr lang="fr-FR" dirty="0"/>
              <a:t>Spécifications prioritaires du dashboard</a:t>
            </a:r>
            <a:br>
              <a:rPr lang="fr-FR" dirty="0"/>
            </a:br>
            <a:endParaRPr lang="fr-FR" dirty="0"/>
          </a:p>
        </p:txBody>
      </p:sp>
      <p:graphicFrame>
        <p:nvGraphicFramePr>
          <p:cNvPr id="5" name="Diagramme 4">
            <a:extLst>
              <a:ext uri="{FF2B5EF4-FFF2-40B4-BE49-F238E27FC236}">
                <a16:creationId xmlns:a16="http://schemas.microsoft.com/office/drawing/2014/main" id="{476DDFC6-2632-4763-955E-815076FF9541}"/>
              </a:ext>
            </a:extLst>
          </p:cNvPr>
          <p:cNvGraphicFramePr/>
          <p:nvPr>
            <p:extLst>
              <p:ext uri="{D42A27DB-BD31-4B8C-83A1-F6EECF244321}">
                <p14:modId xmlns:p14="http://schemas.microsoft.com/office/powerpoint/2010/main" val="119831385"/>
              </p:ext>
            </p:extLst>
          </p:nvPr>
        </p:nvGraphicFramePr>
        <p:xfrm>
          <a:off x="2414000" y="1538345"/>
          <a:ext cx="7364000" cy="459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6607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4AE5D94C-DF50-4DC6-8FD3-B13DABA7BF40}"/>
              </a:ext>
            </a:extLst>
          </p:cNvPr>
          <p:cNvGraphicFramePr/>
          <p:nvPr>
            <p:extLst>
              <p:ext uri="{D42A27DB-BD31-4B8C-83A1-F6EECF244321}">
                <p14:modId xmlns:p14="http://schemas.microsoft.com/office/powerpoint/2010/main" val="723550386"/>
              </p:ext>
            </p:extLst>
          </p:nvPr>
        </p:nvGraphicFramePr>
        <p:xfrm>
          <a:off x="798897" y="719666"/>
          <a:ext cx="9683015" cy="5536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DBAF9B09-D728-41FA-9075-4532E343C2B7}"/>
              </a:ext>
            </a:extLst>
          </p:cNvPr>
          <p:cNvSpPr txBox="1"/>
          <p:nvPr/>
        </p:nvSpPr>
        <p:spPr>
          <a:xfrm>
            <a:off x="4576813" y="6138334"/>
            <a:ext cx="2507381" cy="369332"/>
          </a:xfrm>
          <a:prstGeom prst="rect">
            <a:avLst/>
          </a:prstGeom>
          <a:noFill/>
        </p:spPr>
        <p:txBody>
          <a:bodyPr wrap="square">
            <a:spAutoFit/>
          </a:bodyPr>
          <a:lstStyle/>
          <a:p>
            <a:r>
              <a:rPr lang="fr-FR" b="0" i="0" dirty="0">
                <a:effectLst/>
                <a:latin typeface="Montserrat" panose="00000500000000000000" pitchFamily="2" charset="0"/>
              </a:rPr>
              <a:t>programme Python </a:t>
            </a:r>
            <a:endParaRPr lang="fr-FR" dirty="0"/>
          </a:p>
        </p:txBody>
      </p:sp>
      <p:sp>
        <p:nvSpPr>
          <p:cNvPr id="8" name="ZoneTexte 7">
            <a:extLst>
              <a:ext uri="{FF2B5EF4-FFF2-40B4-BE49-F238E27FC236}">
                <a16:creationId xmlns:a16="http://schemas.microsoft.com/office/drawing/2014/main" id="{6C2E429F-7835-476B-A01F-EF97C21E1226}"/>
              </a:ext>
            </a:extLst>
          </p:cNvPr>
          <p:cNvSpPr txBox="1"/>
          <p:nvPr/>
        </p:nvSpPr>
        <p:spPr>
          <a:xfrm>
            <a:off x="4190198" y="535000"/>
            <a:ext cx="2507381" cy="369332"/>
          </a:xfrm>
          <a:prstGeom prst="rect">
            <a:avLst/>
          </a:prstGeom>
          <a:noFill/>
        </p:spPr>
        <p:txBody>
          <a:bodyPr wrap="square">
            <a:spAutoFit/>
          </a:bodyPr>
          <a:lstStyle/>
          <a:p>
            <a:r>
              <a:rPr lang="fr-FR" b="0" i="0" dirty="0">
                <a:effectLst/>
                <a:latin typeface="Montserrat" panose="00000500000000000000" pitchFamily="2" charset="0"/>
              </a:rPr>
              <a:t>programme Python </a:t>
            </a:r>
            <a:endParaRPr lang="fr-FR" dirty="0"/>
          </a:p>
        </p:txBody>
      </p:sp>
      <p:sp>
        <p:nvSpPr>
          <p:cNvPr id="9" name="Flèche : gauche 8">
            <a:extLst>
              <a:ext uri="{FF2B5EF4-FFF2-40B4-BE49-F238E27FC236}">
                <a16:creationId xmlns:a16="http://schemas.microsoft.com/office/drawing/2014/main" id="{DEF25D94-D393-437B-8095-7D7F46F9E9F2}"/>
              </a:ext>
            </a:extLst>
          </p:cNvPr>
          <p:cNvSpPr/>
          <p:nvPr/>
        </p:nvSpPr>
        <p:spPr bwMode="auto">
          <a:xfrm>
            <a:off x="8056345" y="2914048"/>
            <a:ext cx="1232034" cy="1029904"/>
          </a:xfrm>
          <a:prstGeom prst="leftArrow">
            <a:avLst/>
          </a:prstGeom>
          <a:gradFill>
            <a:gsLst>
              <a:gs pos="0">
                <a:schemeClr val="accent1"/>
              </a:gs>
              <a:gs pos="100000">
                <a:schemeClr val="accent2"/>
              </a:gs>
            </a:gsLst>
            <a:lin ang="2700000" scaled="0"/>
          </a:gradFill>
          <a:ln>
            <a:noFill/>
          </a:ln>
        </p:spPr>
        <p:txBody>
          <a:bodyPr lIns="0" tIns="0" rIns="0" bIns="0" rtlCol="0" anchor="ctr"/>
          <a:lstStyle/>
          <a:p>
            <a:pPr algn="ctr"/>
            <a:endParaRPr lang="fr-FR"/>
          </a:p>
        </p:txBody>
      </p:sp>
      <p:pic>
        <p:nvPicPr>
          <p:cNvPr id="11" name="Graphique 10" descr="Centre d’appels avec un remplissage uni">
            <a:extLst>
              <a:ext uri="{FF2B5EF4-FFF2-40B4-BE49-F238E27FC236}">
                <a16:creationId xmlns:a16="http://schemas.microsoft.com/office/drawing/2014/main" id="{BA48519F-9BDC-48E1-9C48-E79CB54B59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99206" y="2144026"/>
            <a:ext cx="1927459" cy="1927459"/>
          </a:xfrm>
          <a:prstGeom prst="rect">
            <a:avLst/>
          </a:prstGeom>
        </p:spPr>
      </p:pic>
    </p:spTree>
    <p:extLst>
      <p:ext uri="{BB962C8B-B14F-4D97-AF65-F5344CB8AC3E}">
        <p14:creationId xmlns:p14="http://schemas.microsoft.com/office/powerpoint/2010/main" val="2053714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B5CCF9E-CBD7-45D7-806D-62E2175B3B47}"/>
              </a:ext>
            </a:extLst>
          </p:cNvPr>
          <p:cNvSpPr>
            <a:spLocks noGrp="1"/>
          </p:cNvSpPr>
          <p:nvPr>
            <p:ph type="title"/>
          </p:nvPr>
        </p:nvSpPr>
        <p:spPr/>
        <p:txBody>
          <a:bodyPr/>
          <a:lstStyle/>
          <a:p>
            <a:r>
              <a:rPr lang="fr-FR" dirty="0"/>
              <a:t>Reste à faire</a:t>
            </a:r>
          </a:p>
        </p:txBody>
      </p:sp>
      <p:sp>
        <p:nvSpPr>
          <p:cNvPr id="4" name="ZoneTexte 3">
            <a:extLst>
              <a:ext uri="{FF2B5EF4-FFF2-40B4-BE49-F238E27FC236}">
                <a16:creationId xmlns:a16="http://schemas.microsoft.com/office/drawing/2014/main" id="{B8E452BD-5019-450C-8050-DDEA8EE021DB}"/>
              </a:ext>
            </a:extLst>
          </p:cNvPr>
          <p:cNvSpPr txBox="1"/>
          <p:nvPr/>
        </p:nvSpPr>
        <p:spPr>
          <a:xfrm>
            <a:off x="1075765" y="1882588"/>
            <a:ext cx="9325535" cy="1302921"/>
          </a:xfrm>
          <a:prstGeom prst="rect">
            <a:avLst/>
          </a:prstGeom>
          <a:noFill/>
        </p:spPr>
        <p:txBody>
          <a:bodyPr wrap="square" rtlCol="0">
            <a:spAutoFit/>
          </a:bodyPr>
          <a:lstStyle/>
          <a:p>
            <a:pPr marL="495300" marR="152400" indent="-342900" rtl="0">
              <a:spcBef>
                <a:spcPts val="0"/>
              </a:spcBef>
              <a:spcAft>
                <a:spcPts val="0"/>
              </a:spcAft>
              <a:buFont typeface="+mj-lt"/>
              <a:buAutoNum type="arabicPeriod"/>
            </a:pPr>
            <a:r>
              <a:rPr lang="fr-FR" sz="1800" b="0" i="0" u="none" strike="noStrike" dirty="0">
                <a:solidFill>
                  <a:srgbClr val="000000"/>
                </a:solidFill>
                <a:effectLst/>
                <a:latin typeface="Montserrat" panose="00000500000000000000" pitchFamily="2" charset="0"/>
              </a:rPr>
              <a:t>Faire des versions sur le dossier </a:t>
            </a:r>
            <a:r>
              <a:rPr lang="fr-FR" sz="1800" b="0" i="0" u="none" strike="noStrike" dirty="0" err="1">
                <a:solidFill>
                  <a:srgbClr val="000000"/>
                </a:solidFill>
                <a:effectLst/>
                <a:latin typeface="Montserrat" panose="00000500000000000000" pitchFamily="2" charset="0"/>
              </a:rPr>
              <a:t>Github</a:t>
            </a:r>
            <a:endParaRPr lang="fr-FR" dirty="0">
              <a:solidFill>
                <a:srgbClr val="000000"/>
              </a:solidFill>
              <a:latin typeface="Montserrat" panose="00000500000000000000" pitchFamily="2" charset="0"/>
            </a:endParaRPr>
          </a:p>
          <a:p>
            <a:pPr marL="495300" marR="152400" indent="-342900" rtl="0">
              <a:spcBef>
                <a:spcPts val="0"/>
              </a:spcBef>
              <a:spcAft>
                <a:spcPts val="0"/>
              </a:spcAft>
              <a:buFont typeface="+mj-lt"/>
              <a:buAutoNum type="arabicPeriod"/>
            </a:pPr>
            <a:r>
              <a:rPr lang="fr-FR" dirty="0">
                <a:solidFill>
                  <a:srgbClr val="000000"/>
                </a:solidFill>
                <a:latin typeface="Montserrat" panose="00000500000000000000" pitchFamily="2" charset="0"/>
              </a:rPr>
              <a:t>Créer Flask API</a:t>
            </a:r>
          </a:p>
          <a:p>
            <a:pPr marL="952500" marR="152400" lvl="1" indent="-342900">
              <a:buFont typeface="Arial" panose="020B0604020202020204" pitchFamily="34" charset="0"/>
              <a:buChar char="•"/>
            </a:pPr>
            <a:r>
              <a:rPr lang="fr-FR" dirty="0">
                <a:solidFill>
                  <a:srgbClr val="000000"/>
                </a:solidFill>
                <a:latin typeface="Montserrat" panose="00000500000000000000" pitchFamily="2" charset="0"/>
                <a:hlinkClick r:id="rId3"/>
              </a:rPr>
              <a:t>http://127.0.0.1:5000/</a:t>
            </a:r>
            <a:r>
              <a:rPr lang="fr-FR" dirty="0">
                <a:solidFill>
                  <a:srgbClr val="000000"/>
                </a:solidFill>
                <a:latin typeface="Montserrat" panose="00000500000000000000" pitchFamily="2" charset="0"/>
              </a:rPr>
              <a:t> </a:t>
            </a:r>
          </a:p>
          <a:p>
            <a:pPr marL="495300" marR="152400" indent="-342900">
              <a:spcBef>
                <a:spcPts val="800"/>
              </a:spcBef>
              <a:buFont typeface="+mj-lt"/>
              <a:buAutoNum type="arabicPeriod"/>
            </a:pPr>
            <a:r>
              <a:rPr lang="fr-FR" dirty="0">
                <a:solidFill>
                  <a:srgbClr val="000000"/>
                </a:solidFill>
                <a:latin typeface="Montserrat" panose="00000500000000000000" pitchFamily="2" charset="0"/>
              </a:rPr>
              <a:t>Créer l’API sur </a:t>
            </a:r>
            <a:r>
              <a:rPr lang="fr-FR" dirty="0" err="1">
                <a:solidFill>
                  <a:srgbClr val="000000"/>
                </a:solidFill>
                <a:latin typeface="Montserrat" panose="00000500000000000000" pitchFamily="2" charset="0"/>
              </a:rPr>
              <a:t>streamlit</a:t>
            </a:r>
            <a:endParaRPr lang="fr-FR" dirty="0">
              <a:solidFill>
                <a:srgbClr val="000000"/>
              </a:solidFill>
              <a:latin typeface="Montserrat" panose="00000500000000000000" pitchFamily="2" charset="0"/>
            </a:endParaRPr>
          </a:p>
        </p:txBody>
      </p:sp>
    </p:spTree>
    <p:extLst>
      <p:ext uri="{BB962C8B-B14F-4D97-AF65-F5344CB8AC3E}">
        <p14:creationId xmlns:p14="http://schemas.microsoft.com/office/powerpoint/2010/main" val="1211829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86776B32-CD99-4765-8B0F-8D54E7F1B9B8}"/>
              </a:ext>
            </a:extLst>
          </p:cNvPr>
          <p:cNvSpPr>
            <a:spLocks noGrp="1"/>
          </p:cNvSpPr>
          <p:nvPr>
            <p:ph type="pic" sz="quarter" idx="13"/>
          </p:nvPr>
        </p:nvSpPr>
        <p:spPr>
          <a:gradFill flip="none" rotWithShape="1">
            <a:gsLst>
              <a:gs pos="0">
                <a:srgbClr val="5F4B8B"/>
              </a:gs>
              <a:gs pos="100000">
                <a:srgbClr val="D32E5E"/>
              </a:gs>
            </a:gsLst>
            <a:lin ang="0" scaled="1"/>
            <a:tileRect/>
          </a:gradFill>
        </p:spPr>
      </p:sp>
      <p:sp>
        <p:nvSpPr>
          <p:cNvPr id="4" name="ZoneTexte 3">
            <a:extLst>
              <a:ext uri="{FF2B5EF4-FFF2-40B4-BE49-F238E27FC236}">
                <a16:creationId xmlns:a16="http://schemas.microsoft.com/office/drawing/2014/main" id="{C8BCC186-D7A7-4F94-9D0F-7F849703B640}"/>
              </a:ext>
            </a:extLst>
          </p:cNvPr>
          <p:cNvSpPr txBox="1"/>
          <p:nvPr/>
        </p:nvSpPr>
        <p:spPr>
          <a:xfrm>
            <a:off x="2307771" y="2307771"/>
            <a:ext cx="7663543" cy="830997"/>
          </a:xfrm>
          <a:prstGeom prst="rect">
            <a:avLst/>
          </a:prstGeom>
          <a:noFill/>
        </p:spPr>
        <p:txBody>
          <a:bodyPr wrap="square" rtlCol="0">
            <a:spAutoFit/>
          </a:bodyPr>
          <a:lstStyle/>
          <a:p>
            <a:r>
              <a:rPr lang="fr-FR" sz="4800" dirty="0"/>
              <a:t>ANNEXES</a:t>
            </a:r>
          </a:p>
        </p:txBody>
      </p:sp>
    </p:spTree>
    <p:extLst>
      <p:ext uri="{BB962C8B-B14F-4D97-AF65-F5344CB8AC3E}">
        <p14:creationId xmlns:p14="http://schemas.microsoft.com/office/powerpoint/2010/main" val="16774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a:xfrm>
            <a:off x="1790700" y="478083"/>
            <a:ext cx="8610600" cy="495486"/>
          </a:xfrm>
        </p:spPr>
        <p:txBody>
          <a:bodyPr/>
          <a:lstStyle/>
          <a:p>
            <a:r>
              <a:rPr lang="fr-FR" sz="3200" dirty="0"/>
              <a:t>Paramètres Light GBM ?</a:t>
            </a:r>
            <a:br>
              <a:rPr lang="fr-FR" sz="3200" dirty="0"/>
            </a:br>
            <a:endParaRPr lang="fr-FR" dirty="0"/>
          </a:p>
        </p:txBody>
      </p:sp>
      <p:sp>
        <p:nvSpPr>
          <p:cNvPr id="11" name="ZoneTexte 10">
            <a:extLst>
              <a:ext uri="{FF2B5EF4-FFF2-40B4-BE49-F238E27FC236}">
                <a16:creationId xmlns:a16="http://schemas.microsoft.com/office/drawing/2014/main" id="{88D0E5C2-3329-4831-945C-CD7109B0BF10}"/>
              </a:ext>
            </a:extLst>
          </p:cNvPr>
          <p:cNvSpPr txBox="1"/>
          <p:nvPr/>
        </p:nvSpPr>
        <p:spPr>
          <a:xfrm>
            <a:off x="800100" y="1039994"/>
            <a:ext cx="10804712" cy="5339923"/>
          </a:xfrm>
          <a:prstGeom prst="rect">
            <a:avLst/>
          </a:prstGeom>
          <a:noFill/>
        </p:spPr>
        <p:txBody>
          <a:bodyPr wrap="square">
            <a:spAutoFit/>
          </a:bodyPr>
          <a:lstStyle/>
          <a:p>
            <a:r>
              <a:rPr lang="en-US" sz="1100" dirty="0" err="1"/>
              <a:t>boosting_type</a:t>
            </a:r>
            <a:r>
              <a:rPr lang="en-US" sz="1100" dirty="0"/>
              <a:t> (str, optional (default='</a:t>
            </a:r>
            <a:r>
              <a:rPr lang="en-US" sz="1100" dirty="0" err="1"/>
              <a:t>gbdt</a:t>
            </a:r>
            <a:r>
              <a:rPr lang="en-US" sz="1100" dirty="0"/>
              <a:t>')) – ‘</a:t>
            </a:r>
            <a:r>
              <a:rPr lang="en-US" sz="1100" dirty="0" err="1"/>
              <a:t>gbdt</a:t>
            </a:r>
            <a:r>
              <a:rPr lang="en-US" sz="1100" dirty="0"/>
              <a:t>’, traditional Gradient Boosting Decision Tree. ‘dart’, Dropouts meet Multiple Additive Regression Trees. ‘</a:t>
            </a:r>
            <a:r>
              <a:rPr lang="en-US" sz="1100" dirty="0" err="1"/>
              <a:t>goss</a:t>
            </a:r>
            <a:r>
              <a:rPr lang="en-US" sz="1100" dirty="0"/>
              <a:t>’, Gradient-based One-Side Sampling. ‘rf’, Random Forest.</a:t>
            </a:r>
          </a:p>
          <a:p>
            <a:r>
              <a:rPr lang="en-US" sz="1100" dirty="0" err="1"/>
              <a:t>num_leaves</a:t>
            </a:r>
            <a:r>
              <a:rPr lang="en-US" sz="1100" dirty="0"/>
              <a:t> (int, optional (default=31)) – Maximum tree leaves for base learners.</a:t>
            </a:r>
          </a:p>
          <a:p>
            <a:r>
              <a:rPr lang="en-US" sz="1100" dirty="0" err="1"/>
              <a:t>max_depth</a:t>
            </a:r>
            <a:r>
              <a:rPr lang="en-US" sz="1100" dirty="0"/>
              <a:t> (int, optional (default=-1)) – Maximum tree depth for base learners, &lt;=0 means no limit.</a:t>
            </a:r>
          </a:p>
          <a:p>
            <a:r>
              <a:rPr lang="en-US" sz="1100" dirty="0" err="1"/>
              <a:t>learning_rate</a:t>
            </a:r>
            <a:r>
              <a:rPr lang="en-US" sz="1100" dirty="0"/>
              <a:t> (float, optional (default=0.1)) – Boosting learning rate. You can use callbacks parameter of fit method to shrink/adapt learning rate in training using </a:t>
            </a:r>
            <a:r>
              <a:rPr lang="en-US" sz="1100" dirty="0" err="1"/>
              <a:t>reset_parameter</a:t>
            </a:r>
            <a:r>
              <a:rPr lang="en-US" sz="1100" dirty="0"/>
              <a:t> callback. Note, that this will ignore the </a:t>
            </a:r>
            <a:r>
              <a:rPr lang="en-US" sz="1100" dirty="0" err="1"/>
              <a:t>learning_rate</a:t>
            </a:r>
            <a:r>
              <a:rPr lang="en-US" sz="1100" dirty="0"/>
              <a:t> argument in training.</a:t>
            </a:r>
          </a:p>
          <a:p>
            <a:r>
              <a:rPr lang="en-US" sz="1100" dirty="0" err="1"/>
              <a:t>n_estimators</a:t>
            </a:r>
            <a:r>
              <a:rPr lang="en-US" sz="1100" dirty="0"/>
              <a:t> (int, optional (default=100)) – Number of boosted trees to fit.</a:t>
            </a:r>
          </a:p>
          <a:p>
            <a:r>
              <a:rPr lang="en-US" sz="1100" dirty="0" err="1"/>
              <a:t>subsample_for_bin</a:t>
            </a:r>
            <a:r>
              <a:rPr lang="en-US" sz="1100" dirty="0"/>
              <a:t> (int, optional (default=200000)) – Number of samples for constructing bins.</a:t>
            </a:r>
          </a:p>
          <a:p>
            <a:r>
              <a:rPr lang="en-US" sz="1100" dirty="0"/>
              <a:t>objective (str, callable or None, optional (default=None)) – Specify the learning task and the corresponding learning objective or a custom objective function to be used (see note below). Default: ‘regression’ for </a:t>
            </a:r>
            <a:r>
              <a:rPr lang="en-US" sz="1100" dirty="0" err="1"/>
              <a:t>LGBMRegressor</a:t>
            </a:r>
            <a:r>
              <a:rPr lang="en-US" sz="1100" dirty="0"/>
              <a:t>, ‘binary’ or ‘multiclass’ for </a:t>
            </a:r>
            <a:r>
              <a:rPr lang="en-US" sz="1100" dirty="0" err="1"/>
              <a:t>LGBMClassifier</a:t>
            </a:r>
            <a:r>
              <a:rPr lang="en-US" sz="1100" dirty="0"/>
              <a:t>, ‘</a:t>
            </a:r>
            <a:r>
              <a:rPr lang="en-US" sz="1100" dirty="0" err="1"/>
              <a:t>lambdarank</a:t>
            </a:r>
            <a:r>
              <a:rPr lang="en-US" sz="1100" dirty="0"/>
              <a:t>’ for </a:t>
            </a:r>
            <a:r>
              <a:rPr lang="en-US" sz="1100" dirty="0" err="1"/>
              <a:t>LGBMRanker</a:t>
            </a:r>
            <a:r>
              <a:rPr lang="en-US" sz="1100" dirty="0"/>
              <a:t>.</a:t>
            </a:r>
          </a:p>
          <a:p>
            <a:r>
              <a:rPr lang="en-US" sz="1100" dirty="0" err="1"/>
              <a:t>class_weight</a:t>
            </a:r>
            <a:r>
              <a:rPr lang="en-US" sz="1100" dirty="0"/>
              <a:t> (</a:t>
            </a:r>
            <a:r>
              <a:rPr lang="en-US" sz="1100" dirty="0" err="1"/>
              <a:t>dict</a:t>
            </a:r>
            <a:r>
              <a:rPr lang="en-US" sz="1100" dirty="0"/>
              <a:t>, 'balanced' or None, optional (default=None)) – Weights associated with classes in the form {</a:t>
            </a:r>
            <a:r>
              <a:rPr lang="en-US" sz="1100" dirty="0" err="1"/>
              <a:t>class_label</a:t>
            </a:r>
            <a:r>
              <a:rPr lang="en-US" sz="1100" dirty="0"/>
              <a:t>: weight}. Use this parameter only for multi-class classification task; for binary classification task you may use </a:t>
            </a:r>
            <a:r>
              <a:rPr lang="en-US" sz="1100" dirty="0" err="1"/>
              <a:t>is_unbalance</a:t>
            </a:r>
            <a:r>
              <a:rPr lang="en-US" sz="1100" dirty="0"/>
              <a:t> or </a:t>
            </a:r>
            <a:r>
              <a:rPr lang="en-US" sz="1100" dirty="0" err="1"/>
              <a:t>scale_pos_weight</a:t>
            </a:r>
            <a:r>
              <a:rPr lang="en-US" sz="1100" dirty="0"/>
              <a:t> parameters. Note, that the usage of all these parameters will result in poor estimates of the individual class probabilities. You may want to consider performing probability calibration (https://scikit-learn.org/stable/modules/calibration.html) of your model. The ‘balanced’ mode uses the values of y to automatically adjust weights inversely proportional to class frequencies in the input data as </a:t>
            </a:r>
            <a:r>
              <a:rPr lang="en-US" sz="1100" dirty="0" err="1"/>
              <a:t>n_samples</a:t>
            </a:r>
            <a:r>
              <a:rPr lang="en-US" sz="1100" dirty="0"/>
              <a:t> / (</a:t>
            </a:r>
            <a:r>
              <a:rPr lang="en-US" sz="1100" dirty="0" err="1"/>
              <a:t>n_classes</a:t>
            </a:r>
            <a:r>
              <a:rPr lang="en-US" sz="1100" dirty="0"/>
              <a:t> * </a:t>
            </a:r>
            <a:r>
              <a:rPr lang="en-US" sz="1100" dirty="0" err="1"/>
              <a:t>np.bincount</a:t>
            </a:r>
            <a:r>
              <a:rPr lang="en-US" sz="1100" dirty="0"/>
              <a:t>(y)). If None, all classes are supposed to have weight one. Note, that these weights will be multiplied with </a:t>
            </a:r>
            <a:r>
              <a:rPr lang="en-US" sz="1100" dirty="0" err="1"/>
              <a:t>sample_weight</a:t>
            </a:r>
            <a:r>
              <a:rPr lang="en-US" sz="1100" dirty="0"/>
              <a:t> (passed through the fit method) if </a:t>
            </a:r>
            <a:r>
              <a:rPr lang="en-US" sz="1100" dirty="0" err="1"/>
              <a:t>sample_weight</a:t>
            </a:r>
            <a:r>
              <a:rPr lang="en-US" sz="1100" dirty="0"/>
              <a:t> is specified.</a:t>
            </a:r>
          </a:p>
          <a:p>
            <a:r>
              <a:rPr lang="en-US" sz="1100" dirty="0" err="1"/>
              <a:t>min_split_gain</a:t>
            </a:r>
            <a:r>
              <a:rPr lang="en-US" sz="1100" dirty="0"/>
              <a:t> (float, optional (default=0.)) – Minimum loss reduction required to make a further partition on a leaf node of the tree.</a:t>
            </a:r>
          </a:p>
          <a:p>
            <a:r>
              <a:rPr lang="en-US" sz="1100" dirty="0" err="1"/>
              <a:t>min_child_weight</a:t>
            </a:r>
            <a:r>
              <a:rPr lang="en-US" sz="1100" dirty="0"/>
              <a:t> (float, optional (default=1e-3)) – Minimum sum of instance weight (hessian) needed in a child (leaf).</a:t>
            </a:r>
          </a:p>
          <a:p>
            <a:r>
              <a:rPr lang="en-US" sz="1100" dirty="0" err="1"/>
              <a:t>min_child_samples</a:t>
            </a:r>
            <a:r>
              <a:rPr lang="en-US" sz="1100" dirty="0"/>
              <a:t> (int, optional (default=20)) – Minimum number of data needed in a child (leaf).</a:t>
            </a:r>
          </a:p>
          <a:p>
            <a:r>
              <a:rPr lang="en-US" sz="1100" dirty="0"/>
              <a:t>subsample (float, optional (default=1.)) – Subsample ratio of the training instance.</a:t>
            </a:r>
          </a:p>
          <a:p>
            <a:r>
              <a:rPr lang="en-US" sz="1100" dirty="0" err="1"/>
              <a:t>subsample_freq</a:t>
            </a:r>
            <a:r>
              <a:rPr lang="en-US" sz="1100" dirty="0"/>
              <a:t> (int, optional (default=0)) – Frequency of subsample, &lt;=0 means no enable.</a:t>
            </a:r>
          </a:p>
          <a:p>
            <a:r>
              <a:rPr lang="en-US" sz="1100" dirty="0" err="1"/>
              <a:t>colsample_bytree</a:t>
            </a:r>
            <a:r>
              <a:rPr lang="en-US" sz="1100" dirty="0"/>
              <a:t> (float, optional (default=1.)) – Subsample ratio of columns when constructing each tree.</a:t>
            </a:r>
          </a:p>
          <a:p>
            <a:r>
              <a:rPr lang="en-US" sz="1100" dirty="0" err="1"/>
              <a:t>reg_alpha</a:t>
            </a:r>
            <a:r>
              <a:rPr lang="en-US" sz="1100" dirty="0"/>
              <a:t> (float, optional (default=0.)) – L1 regularization term on weights.</a:t>
            </a:r>
          </a:p>
          <a:p>
            <a:r>
              <a:rPr lang="en-US" sz="1100" dirty="0" err="1"/>
              <a:t>reg_lambda</a:t>
            </a:r>
            <a:r>
              <a:rPr lang="en-US" sz="1100" dirty="0"/>
              <a:t> (float, optional (default=0.)) – L2 regularization term on weights.</a:t>
            </a:r>
          </a:p>
          <a:p>
            <a:r>
              <a:rPr lang="en-US" sz="1100" dirty="0" err="1"/>
              <a:t>random_state</a:t>
            </a:r>
            <a:r>
              <a:rPr lang="en-US" sz="1100" dirty="0"/>
              <a:t> (int, </a:t>
            </a:r>
            <a:r>
              <a:rPr lang="en-US" sz="1100" dirty="0" err="1"/>
              <a:t>RandomState</a:t>
            </a:r>
            <a:r>
              <a:rPr lang="en-US" sz="1100" dirty="0"/>
              <a:t> object or None, optional (default=None)) – Random number seed. If int, this number is used to seed the C++ code. If </a:t>
            </a:r>
            <a:r>
              <a:rPr lang="en-US" sz="1100" dirty="0" err="1"/>
              <a:t>RandomState</a:t>
            </a:r>
            <a:r>
              <a:rPr lang="en-US" sz="1100" dirty="0"/>
              <a:t> object (</a:t>
            </a:r>
            <a:r>
              <a:rPr lang="en-US" sz="1100" dirty="0" err="1"/>
              <a:t>numpy</a:t>
            </a:r>
            <a:r>
              <a:rPr lang="en-US" sz="1100" dirty="0"/>
              <a:t>), a random integer is picked based on its state to seed the C++ code. If None, default seeds in C++ code are used.</a:t>
            </a:r>
          </a:p>
          <a:p>
            <a:r>
              <a:rPr lang="en-US" sz="1100" dirty="0" err="1"/>
              <a:t>n_jobs</a:t>
            </a:r>
            <a:r>
              <a:rPr lang="en-US" sz="1100" dirty="0"/>
              <a:t> (int, optional (default=-1)) – Number of parallel threads to use for training (can be changed at prediction time).</a:t>
            </a:r>
          </a:p>
          <a:p>
            <a:r>
              <a:rPr lang="en-US" sz="1100" dirty="0"/>
              <a:t>silent (bool, optional (default=True)) – Whether to print messages while running boosting.</a:t>
            </a:r>
          </a:p>
          <a:p>
            <a:r>
              <a:rPr lang="en-US" sz="1100" dirty="0" err="1"/>
              <a:t>importance_type</a:t>
            </a:r>
            <a:r>
              <a:rPr lang="en-US" sz="1100" dirty="0"/>
              <a:t> (str, optional (default='split')) – The type of feature importance to be filled into </a:t>
            </a:r>
            <a:r>
              <a:rPr lang="en-US" sz="1100" dirty="0" err="1"/>
              <a:t>feature_importances</a:t>
            </a:r>
            <a:r>
              <a:rPr lang="en-US" sz="1100" dirty="0"/>
              <a:t>_. If ‘split’, result contains numbers of times the feature is used in a model. If ‘gain’, result contains total gains of splits which use the feature.</a:t>
            </a:r>
          </a:p>
          <a:p>
            <a:r>
              <a:rPr lang="en-US" sz="1100" dirty="0"/>
              <a:t>**</a:t>
            </a:r>
            <a:r>
              <a:rPr lang="en-US" sz="1100" dirty="0" err="1"/>
              <a:t>kwargs</a:t>
            </a:r>
            <a:r>
              <a:rPr lang="en-US" sz="1100" dirty="0"/>
              <a:t> –Other parameters for the model. Check http://lightgbm.readthedocs.io/en/latest/Parameters.html for more parameters.</a:t>
            </a:r>
          </a:p>
          <a:p>
            <a:endParaRPr lang="fr-FR" sz="1100" dirty="0"/>
          </a:p>
        </p:txBody>
      </p:sp>
    </p:spTree>
    <p:extLst>
      <p:ext uri="{BB962C8B-B14F-4D97-AF65-F5344CB8AC3E}">
        <p14:creationId xmlns:p14="http://schemas.microsoft.com/office/powerpoint/2010/main" val="2849756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a:xfrm>
            <a:off x="1790700" y="478083"/>
            <a:ext cx="8610600" cy="495486"/>
          </a:xfrm>
        </p:spPr>
        <p:txBody>
          <a:bodyPr/>
          <a:lstStyle/>
          <a:p>
            <a:r>
              <a:rPr lang="fr-FR" sz="3200" dirty="0"/>
              <a:t>Paramètres Light GBM ?</a:t>
            </a:r>
            <a:br>
              <a:rPr lang="fr-FR" sz="3200" dirty="0"/>
            </a:br>
            <a:endParaRPr lang="fr-FR" dirty="0"/>
          </a:p>
        </p:txBody>
      </p:sp>
      <p:sp>
        <p:nvSpPr>
          <p:cNvPr id="11" name="ZoneTexte 10">
            <a:extLst>
              <a:ext uri="{FF2B5EF4-FFF2-40B4-BE49-F238E27FC236}">
                <a16:creationId xmlns:a16="http://schemas.microsoft.com/office/drawing/2014/main" id="{88D0E5C2-3329-4831-945C-CD7109B0BF10}"/>
              </a:ext>
            </a:extLst>
          </p:cNvPr>
          <p:cNvSpPr txBox="1"/>
          <p:nvPr/>
        </p:nvSpPr>
        <p:spPr>
          <a:xfrm>
            <a:off x="800100" y="1039994"/>
            <a:ext cx="10804712" cy="2462213"/>
          </a:xfrm>
          <a:prstGeom prst="rect">
            <a:avLst/>
          </a:prstGeom>
          <a:noFill/>
        </p:spPr>
        <p:txBody>
          <a:bodyPr wrap="square">
            <a:spAutoFit/>
          </a:bodyPr>
          <a:lstStyle/>
          <a:p>
            <a:r>
              <a:rPr lang="en-US" sz="1100" dirty="0"/>
              <a:t>Metric parameter</a:t>
            </a:r>
          </a:p>
          <a:p>
            <a:r>
              <a:rPr lang="en-US" sz="1100" dirty="0"/>
              <a:t>metric: again one of the important parameter as it specifies loss for model building. Below are few general losses for regression and classification.</a:t>
            </a:r>
          </a:p>
          <a:p>
            <a:pPr lvl="1"/>
            <a:r>
              <a:rPr lang="en-US" sz="1100" dirty="0" err="1"/>
              <a:t>mae</a:t>
            </a:r>
            <a:r>
              <a:rPr lang="en-US" sz="1100" dirty="0"/>
              <a:t>: mean absolute error</a:t>
            </a:r>
          </a:p>
          <a:p>
            <a:pPr lvl="1"/>
            <a:r>
              <a:rPr lang="en-US" sz="1100" dirty="0" err="1"/>
              <a:t>mse</a:t>
            </a:r>
            <a:r>
              <a:rPr lang="en-US" sz="1100" dirty="0"/>
              <a:t>: mean squared error</a:t>
            </a:r>
          </a:p>
          <a:p>
            <a:pPr lvl="1"/>
            <a:r>
              <a:rPr lang="en-US" sz="1100" dirty="0" err="1"/>
              <a:t>binary_logloss</a:t>
            </a:r>
            <a:r>
              <a:rPr lang="en-US" sz="1100" dirty="0"/>
              <a:t>: loss for binary classification</a:t>
            </a:r>
          </a:p>
          <a:p>
            <a:pPr lvl="1"/>
            <a:r>
              <a:rPr lang="en-US" sz="1100" dirty="0" err="1"/>
              <a:t>multi_logloss</a:t>
            </a:r>
            <a:r>
              <a:rPr lang="en-US" sz="1100" dirty="0"/>
              <a:t>: loss for multi classification</a:t>
            </a:r>
          </a:p>
          <a:p>
            <a:r>
              <a:rPr lang="en-US" sz="1100" dirty="0"/>
              <a:t>IO parameter</a:t>
            </a:r>
          </a:p>
          <a:p>
            <a:pPr lvl="1"/>
            <a:r>
              <a:rPr lang="en-US" sz="1100" dirty="0" err="1"/>
              <a:t>max_bin</a:t>
            </a:r>
            <a:r>
              <a:rPr lang="en-US" sz="1100" dirty="0"/>
              <a:t>: it denotes the maximum number of bin that feature value will bucket in.</a:t>
            </a:r>
          </a:p>
          <a:p>
            <a:pPr lvl="1"/>
            <a:r>
              <a:rPr lang="en-US" sz="1100" dirty="0" err="1"/>
              <a:t>categorical_feature</a:t>
            </a:r>
            <a:r>
              <a:rPr lang="en-US" sz="1100" dirty="0"/>
              <a:t>: It denotes the index of categorical features. If </a:t>
            </a:r>
            <a:r>
              <a:rPr lang="en-US" sz="1100" dirty="0" err="1"/>
              <a:t>categorical_features</a:t>
            </a:r>
            <a:r>
              <a:rPr lang="en-US" sz="1100" dirty="0"/>
              <a:t>=0,1,2 then column 0, column 1 and column 2 are categorical variables.</a:t>
            </a:r>
          </a:p>
          <a:p>
            <a:pPr lvl="1"/>
            <a:r>
              <a:rPr lang="en-US" sz="1100" dirty="0" err="1"/>
              <a:t>ignore_column</a:t>
            </a:r>
            <a:r>
              <a:rPr lang="en-US" sz="1100" dirty="0"/>
              <a:t>: same as </a:t>
            </a:r>
            <a:r>
              <a:rPr lang="en-US" sz="1100" dirty="0" err="1"/>
              <a:t>categorical_features</a:t>
            </a:r>
            <a:r>
              <a:rPr lang="en-US" sz="1100" dirty="0"/>
              <a:t> just instead of considering specific columns as categorical, it will completely ignore them.</a:t>
            </a:r>
          </a:p>
          <a:p>
            <a:pPr lvl="1"/>
            <a:r>
              <a:rPr lang="en-US" sz="1100" dirty="0" err="1"/>
              <a:t>save_binary</a:t>
            </a:r>
            <a:r>
              <a:rPr lang="en-US" sz="1100" dirty="0"/>
              <a:t>: If you are really dealing with the memory size of your data file then specify this parameter as ‘True’. Specifying parameter true will save the dataset to binary file, this binary file will speed your data reading time for the next time.</a:t>
            </a:r>
          </a:p>
          <a:p>
            <a:r>
              <a:rPr lang="en-US" sz="1100" dirty="0"/>
              <a:t>Knowing and using above parameters will definitely help you implement the model. Remember I said that implementation of </a:t>
            </a:r>
            <a:r>
              <a:rPr lang="en-US" sz="1100" dirty="0" err="1"/>
              <a:t>LightGBM</a:t>
            </a:r>
            <a:r>
              <a:rPr lang="en-US" sz="1100" dirty="0"/>
              <a:t> is easy but parameter tuning is difficult. So let’s first start with implementation and then I will give idea about the parameter tuning.</a:t>
            </a:r>
            <a:endParaRPr lang="fr-FR" sz="1100" dirty="0"/>
          </a:p>
        </p:txBody>
      </p:sp>
    </p:spTree>
    <p:extLst>
      <p:ext uri="{BB962C8B-B14F-4D97-AF65-F5344CB8AC3E}">
        <p14:creationId xmlns:p14="http://schemas.microsoft.com/office/powerpoint/2010/main" val="4071710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err="1"/>
              <a:t>RandomizedSearchCV</a:t>
            </a:r>
            <a:endParaRPr lang="fr-FR" dirty="0"/>
          </a:p>
        </p:txBody>
      </p:sp>
      <p:sp>
        <p:nvSpPr>
          <p:cNvPr id="5" name="ZoneTexte 4">
            <a:extLst>
              <a:ext uri="{FF2B5EF4-FFF2-40B4-BE49-F238E27FC236}">
                <a16:creationId xmlns:a16="http://schemas.microsoft.com/office/drawing/2014/main" id="{92271ED8-3D7C-4C01-A43F-C9BA9473DBB2}"/>
              </a:ext>
            </a:extLst>
          </p:cNvPr>
          <p:cNvSpPr txBox="1"/>
          <p:nvPr/>
        </p:nvSpPr>
        <p:spPr>
          <a:xfrm>
            <a:off x="1660712" y="2244859"/>
            <a:ext cx="9197788"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000000"/>
                </a:solidFill>
                <a:effectLst/>
                <a:uLnTx/>
                <a:uFillTx/>
                <a:latin typeface="Calibri"/>
                <a:ea typeface="+mn-ea"/>
                <a:cs typeface="+mn-cs"/>
              </a:rPr>
              <a:t>RandomizedSearchCV</a:t>
            </a:r>
            <a:r>
              <a:rPr kumimoji="0" lang="fr-FR" sz="1400" b="0" i="0" u="none" strike="noStrike" kern="1200" cap="none" spc="0" normalizeH="0" baseline="0" noProof="0" dirty="0">
                <a:ln>
                  <a:noFill/>
                </a:ln>
                <a:solidFill>
                  <a:srgbClr val="000000"/>
                </a:solidFill>
                <a:effectLst/>
                <a:uLnTx/>
                <a:uFillTx/>
                <a:latin typeface="Calibri"/>
                <a:ea typeface="+mn-ea"/>
                <a:cs typeface="+mn-cs"/>
              </a:rPr>
              <a:t> implémente une méthode « fit » et une méthode « score ». Il implémente également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score_samples</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predict</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predict_proba</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decision_function</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transform</a:t>
            </a:r>
            <a:r>
              <a:rPr kumimoji="0" lang="fr-FR" sz="1400" b="0" i="0" u="none" strike="noStrike" kern="1200" cap="none" spc="0" normalizeH="0" baseline="0" noProof="0" dirty="0">
                <a:ln>
                  <a:noFill/>
                </a:ln>
                <a:solidFill>
                  <a:srgbClr val="000000"/>
                </a:solidFill>
                <a:effectLst/>
                <a:uLnTx/>
                <a:uFillTx/>
                <a:latin typeface="Calibri"/>
                <a:ea typeface="+mn-ea"/>
                <a:cs typeface="+mn-cs"/>
              </a:rPr>
              <a:t>" et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inverse_transform</a:t>
            </a:r>
            <a:r>
              <a:rPr kumimoji="0" lang="fr-FR" sz="1400" b="0" i="0" u="none" strike="noStrike" kern="1200" cap="none" spc="0" normalizeH="0" baseline="0" noProof="0" dirty="0">
                <a:ln>
                  <a:noFill/>
                </a:ln>
                <a:solidFill>
                  <a:srgbClr val="000000"/>
                </a:solidFill>
                <a:effectLst/>
                <a:uLnTx/>
                <a:uFillTx/>
                <a:latin typeface="Calibri"/>
                <a:ea typeface="+mn-ea"/>
                <a:cs typeface="+mn-cs"/>
              </a:rPr>
              <a:t>" s'ils sont implémentés dans l'estimateur utilisé.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Les paramètres de l'estimateur utilisé pour appliquer ces méthodes sont optimisés par une recherche à validation croisée sur les paramétrages.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Contrairement à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GridSearchCV</a:t>
            </a:r>
            <a:r>
              <a:rPr kumimoji="0" lang="fr-FR" sz="1400" b="0" i="0" u="none" strike="noStrike" kern="1200" cap="none" spc="0" normalizeH="0" baseline="0" noProof="0" dirty="0">
                <a:ln>
                  <a:noFill/>
                </a:ln>
                <a:solidFill>
                  <a:srgbClr val="000000"/>
                </a:solidFill>
                <a:effectLst/>
                <a:uLnTx/>
                <a:uFillTx/>
                <a:latin typeface="Calibri"/>
                <a:ea typeface="+mn-ea"/>
                <a:cs typeface="+mn-cs"/>
              </a:rPr>
              <a:t>, toutes les valeurs de paramètres ne sont pas testées, mais un nombre fixe de paramètres est échantillonné à partir des distributions spécifiées. Le nombre de réglages de paramètres qui sont essayés est donné par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n_iter</a:t>
            </a:r>
            <a:r>
              <a:rPr kumimoji="0" lang="fr-FR" sz="1400" b="0" i="0" u="none" strike="noStrike" kern="1200" cap="none" spc="0" normalizeH="0" baseline="0" noProof="0" dirty="0">
                <a:ln>
                  <a:noFill/>
                </a:ln>
                <a:solidFill>
                  <a:srgbClr val="000000"/>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Si tous les paramètres sont présentés sous forme de liste, un échantillonnage sans remise est effectué. Si au moins un paramètre est donné comme distribution, l'échantillonnage avec remise est utilisé. Il est fortement recommandé d'utiliser des distributions continues pour les paramètres continus.</a:t>
            </a:r>
          </a:p>
        </p:txBody>
      </p:sp>
    </p:spTree>
    <p:extLst>
      <p:ext uri="{BB962C8B-B14F-4D97-AF65-F5344CB8AC3E}">
        <p14:creationId xmlns:p14="http://schemas.microsoft.com/office/powerpoint/2010/main" val="2648767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err="1"/>
              <a:t>RandomizedSearchCV</a:t>
            </a:r>
            <a:endParaRPr lang="fr-FR" dirty="0"/>
          </a:p>
        </p:txBody>
      </p:sp>
      <p:sp>
        <p:nvSpPr>
          <p:cNvPr id="5" name="ZoneTexte 4">
            <a:extLst>
              <a:ext uri="{FF2B5EF4-FFF2-40B4-BE49-F238E27FC236}">
                <a16:creationId xmlns:a16="http://schemas.microsoft.com/office/drawing/2014/main" id="{92271ED8-3D7C-4C01-A43F-C9BA9473DBB2}"/>
              </a:ext>
            </a:extLst>
          </p:cNvPr>
          <p:cNvSpPr txBox="1"/>
          <p:nvPr/>
        </p:nvSpPr>
        <p:spPr>
          <a:xfrm>
            <a:off x="1143001" y="866536"/>
            <a:ext cx="10628778" cy="6186309"/>
          </a:xfrm>
          <a:prstGeom prst="rect">
            <a:avLst/>
          </a:prstGeom>
          <a:noFill/>
        </p:spPr>
        <p:txBody>
          <a:bodyPr wrap="square">
            <a:spAutoFit/>
          </a:bodyPr>
          <a:lstStyle/>
          <a:p>
            <a:r>
              <a:rPr lang="fr-FR" sz="1100" dirty="0" err="1"/>
              <a:t>RandomizedSearchCV</a:t>
            </a:r>
            <a:r>
              <a:rPr lang="fr-FR" sz="1100" dirty="0"/>
              <a:t> implémente une méthode « fit » et une méthode « score ». Il implémente également "</a:t>
            </a:r>
            <a:r>
              <a:rPr lang="fr-FR" sz="1100" dirty="0" err="1"/>
              <a:t>score_samples</a:t>
            </a:r>
            <a:r>
              <a:rPr lang="fr-FR" sz="1100" dirty="0"/>
              <a:t>", "</a:t>
            </a:r>
            <a:r>
              <a:rPr lang="fr-FR" sz="1100" dirty="0" err="1"/>
              <a:t>predict</a:t>
            </a:r>
            <a:r>
              <a:rPr lang="fr-FR" sz="1100" dirty="0"/>
              <a:t>", "</a:t>
            </a:r>
            <a:r>
              <a:rPr lang="fr-FR" sz="1100" dirty="0" err="1"/>
              <a:t>predict_proba</a:t>
            </a:r>
            <a:r>
              <a:rPr lang="fr-FR" sz="1100" dirty="0"/>
              <a:t>", "</a:t>
            </a:r>
            <a:r>
              <a:rPr lang="fr-FR" sz="1100" dirty="0" err="1"/>
              <a:t>decision_function</a:t>
            </a:r>
            <a:r>
              <a:rPr lang="fr-FR" sz="1100" dirty="0"/>
              <a:t>", "</a:t>
            </a:r>
            <a:r>
              <a:rPr lang="fr-FR" sz="1100" dirty="0" err="1"/>
              <a:t>transform</a:t>
            </a:r>
            <a:r>
              <a:rPr lang="fr-FR" sz="1100" dirty="0"/>
              <a:t>" et "</a:t>
            </a:r>
            <a:r>
              <a:rPr lang="fr-FR" sz="1100" dirty="0" err="1"/>
              <a:t>inverse_transform</a:t>
            </a:r>
            <a:r>
              <a:rPr lang="fr-FR" sz="1100" dirty="0"/>
              <a:t>" s'ils sont implémentés dans l'estimateur utilisé.</a:t>
            </a:r>
          </a:p>
          <a:p>
            <a:r>
              <a:rPr lang="fr-FR" sz="1100" dirty="0"/>
              <a:t>Les paramètres de l'estimateur utilisé pour appliquer ces méthodes sont optimisés par une recherche à validation croisée sur les paramétrages.</a:t>
            </a:r>
          </a:p>
          <a:p>
            <a:r>
              <a:rPr lang="fr-FR" sz="1100" dirty="0"/>
              <a:t>Contrairement à </a:t>
            </a:r>
            <a:r>
              <a:rPr lang="fr-FR" sz="1100" dirty="0" err="1"/>
              <a:t>GridSearchCV</a:t>
            </a:r>
            <a:r>
              <a:rPr lang="fr-FR" sz="1100" dirty="0"/>
              <a:t>, toutes les valeurs de paramètres ne sont pas testées, mais un nombre fixe de paramètres est échantillonné à partir des distributions spécifiées. Le nombre de réglages de paramètres qui sont essayés est donné par </a:t>
            </a:r>
            <a:r>
              <a:rPr lang="fr-FR" sz="1100" dirty="0" err="1"/>
              <a:t>n_iter</a:t>
            </a:r>
            <a:r>
              <a:rPr lang="fr-FR" sz="1100" dirty="0"/>
              <a:t>.</a:t>
            </a:r>
          </a:p>
          <a:p>
            <a:r>
              <a:rPr lang="fr-FR" sz="1100" dirty="0"/>
              <a:t>Si tous les paramètres sont présentés sous forme de liste, un échantillonnage sans remise est effectué. Si au moins un paramètre est donné comme distribution, l'échantillonnage avec remise est utilisé. Il est fortement recommandé d'utiliser des distributions continues pour les paramètres continus.</a:t>
            </a:r>
          </a:p>
          <a:p>
            <a:endParaRPr lang="fr-FR" sz="1100" dirty="0"/>
          </a:p>
          <a:p>
            <a:r>
              <a:rPr lang="fr-FR" sz="1100" dirty="0"/>
              <a:t>Paramètres</a:t>
            </a:r>
          </a:p>
          <a:p>
            <a:r>
              <a:rPr lang="fr-FR" sz="1100" dirty="0"/>
              <a:t>estimateur objet estimateur</a:t>
            </a:r>
          </a:p>
          <a:p>
            <a:r>
              <a:rPr lang="fr-FR" sz="1100" dirty="0"/>
              <a:t>Un objet de ce type est instancié pour chaque point de grille. Ceci est supposé implémenter l'interface d'estimation </a:t>
            </a:r>
            <a:r>
              <a:rPr lang="fr-FR" sz="1100" dirty="0" err="1"/>
              <a:t>scikit</a:t>
            </a:r>
            <a:r>
              <a:rPr lang="fr-FR" sz="1100" dirty="0"/>
              <a:t>-learn. L'un ou l'autre estimateur doit fournir une </a:t>
            </a:r>
            <a:r>
              <a:rPr lang="fr-FR" sz="1100" dirty="0" err="1"/>
              <a:t>scorefonction</a:t>
            </a:r>
            <a:r>
              <a:rPr lang="fr-FR" sz="1100" dirty="0"/>
              <a:t> ou </a:t>
            </a:r>
            <a:r>
              <a:rPr lang="fr-FR" sz="1100" dirty="0" err="1"/>
              <a:t>scoringdoit</a:t>
            </a:r>
            <a:r>
              <a:rPr lang="fr-FR" sz="1100" dirty="0"/>
              <a:t> être transmis.</a:t>
            </a:r>
          </a:p>
          <a:p>
            <a:r>
              <a:rPr lang="fr-FR" sz="1100" dirty="0" err="1"/>
              <a:t>param_distributions</a:t>
            </a:r>
            <a:r>
              <a:rPr lang="fr-FR" sz="1100" dirty="0"/>
              <a:t> dict ou liste de dicts</a:t>
            </a:r>
          </a:p>
          <a:p>
            <a:r>
              <a:rPr lang="fr-FR" sz="1100" dirty="0"/>
              <a:t>Dictionnaire avec des noms de paramètres ( </a:t>
            </a:r>
            <a:r>
              <a:rPr lang="fr-FR" sz="1100" dirty="0" err="1"/>
              <a:t>str</a:t>
            </a:r>
            <a:r>
              <a:rPr lang="fr-FR" sz="1100" dirty="0"/>
              <a:t>) comme clés et distributions ou listes de paramètres à essayer. Les distributions doivent fournir une </a:t>
            </a:r>
            <a:r>
              <a:rPr lang="fr-FR" sz="1100" dirty="0" err="1"/>
              <a:t>rvs</a:t>
            </a:r>
            <a:r>
              <a:rPr lang="fr-FR" sz="1100" dirty="0"/>
              <a:t> méthode d'échantillonnage (comme celles de </a:t>
            </a:r>
            <a:r>
              <a:rPr lang="fr-FR" sz="1100" dirty="0" err="1"/>
              <a:t>scipy.stats.distributions</a:t>
            </a:r>
            <a:r>
              <a:rPr lang="fr-FR" sz="1100" dirty="0"/>
              <a:t>). Si une liste est donnée, elle est échantillonnée uniformément. Si une liste de dicts est fournie, un dict est d'abord échantillonné uniformément, puis un paramètre est échantillonné en utilisant ce dict comme ci-dessus.</a:t>
            </a:r>
          </a:p>
          <a:p>
            <a:r>
              <a:rPr lang="fr-FR" sz="1100" dirty="0" err="1"/>
              <a:t>n_iter</a:t>
            </a:r>
            <a:r>
              <a:rPr lang="fr-FR" sz="1100" dirty="0"/>
              <a:t> entier , par défaut=10</a:t>
            </a:r>
          </a:p>
          <a:p>
            <a:r>
              <a:rPr lang="fr-FR" sz="1100" dirty="0"/>
              <a:t>Nombre de réglages de paramètres échantillonnés. </a:t>
            </a:r>
            <a:r>
              <a:rPr lang="fr-FR" sz="1100" dirty="0" err="1"/>
              <a:t>n_iter</a:t>
            </a:r>
            <a:r>
              <a:rPr lang="fr-FR" sz="1100" dirty="0"/>
              <a:t> fait le compromis entre le temps d'exécution et la qualité de la solution.</a:t>
            </a:r>
          </a:p>
          <a:p>
            <a:r>
              <a:rPr lang="fr-FR" sz="1100" dirty="0"/>
              <a:t>scoring </a:t>
            </a:r>
            <a:r>
              <a:rPr lang="fr-FR" sz="1100" dirty="0" err="1"/>
              <a:t>str</a:t>
            </a:r>
            <a:r>
              <a:rPr lang="fr-FR" sz="1100" dirty="0"/>
              <a:t>, </a:t>
            </a:r>
            <a:r>
              <a:rPr lang="fr-FR" sz="1100" dirty="0" err="1"/>
              <a:t>callable</a:t>
            </a:r>
            <a:r>
              <a:rPr lang="fr-FR" sz="1100" dirty="0"/>
              <a:t>, </a:t>
            </a:r>
            <a:r>
              <a:rPr lang="fr-FR" sz="1100" dirty="0" err="1"/>
              <a:t>list</a:t>
            </a:r>
            <a:r>
              <a:rPr lang="fr-FR" sz="1100" dirty="0"/>
              <a:t>, tuple ou dict, par défaut=Aucun</a:t>
            </a:r>
          </a:p>
          <a:p>
            <a:r>
              <a:rPr lang="fr-FR" sz="1100" dirty="0"/>
              <a:t>Stratégie pour évaluer les performances du modèle à validation croisée sur l'ensemble de test.</a:t>
            </a:r>
          </a:p>
          <a:p>
            <a:r>
              <a:rPr lang="fr-FR" sz="1100" dirty="0"/>
              <a:t>Si </a:t>
            </a:r>
            <a:r>
              <a:rPr lang="fr-FR" sz="1100" dirty="0" err="1"/>
              <a:t>scoringreprésente</a:t>
            </a:r>
            <a:r>
              <a:rPr lang="fr-FR" sz="1100" dirty="0"/>
              <a:t> un seul score, on peut utiliser :</a:t>
            </a:r>
          </a:p>
          <a:p>
            <a:r>
              <a:rPr lang="fr-FR" sz="1100" dirty="0"/>
              <a:t>une seule chaîne (voir Le paramètre de scoring : définir les règles d'évaluation du modèle ) ;</a:t>
            </a:r>
          </a:p>
          <a:p>
            <a:r>
              <a:rPr lang="fr-FR" sz="1100" dirty="0"/>
              <a:t>un </a:t>
            </a:r>
            <a:r>
              <a:rPr lang="fr-FR" sz="1100" dirty="0" err="1"/>
              <a:t>callable</a:t>
            </a:r>
            <a:r>
              <a:rPr lang="fr-FR" sz="1100" dirty="0"/>
              <a:t> (voir Définir votre stratégie de scoring à partir de fonctions métriques ) qui renvoie une valeur unique.</a:t>
            </a:r>
          </a:p>
          <a:p>
            <a:r>
              <a:rPr lang="fr-FR" sz="1100" dirty="0"/>
              <a:t>Si </a:t>
            </a:r>
            <a:r>
              <a:rPr lang="fr-FR" sz="1100" dirty="0" err="1"/>
              <a:t>scoringreprésente</a:t>
            </a:r>
            <a:r>
              <a:rPr lang="fr-FR" sz="1100" dirty="0"/>
              <a:t> plusieurs scores, on peut utiliser :</a:t>
            </a:r>
          </a:p>
          <a:p>
            <a:r>
              <a:rPr lang="fr-FR" sz="1100" dirty="0"/>
              <a:t>une liste ou un tuple de chaînes uniques ;</a:t>
            </a:r>
          </a:p>
          <a:p>
            <a:r>
              <a:rPr lang="fr-FR" sz="1100" dirty="0"/>
              <a:t>un appelable renvoyant un dictionnaire où les clés sont les noms des métriques et les valeurs sont les scores des métriques ;</a:t>
            </a:r>
          </a:p>
          <a:p>
            <a:r>
              <a:rPr lang="fr-FR" sz="1100" dirty="0"/>
              <a:t>un dictionnaire avec des noms de métriques comme clés et des valeurs appelables.</a:t>
            </a:r>
          </a:p>
          <a:p>
            <a:r>
              <a:rPr lang="fr-FR" sz="1100" dirty="0"/>
              <a:t>Voir Spécification de plusieurs métriques pour évaluation pour un exemple.</a:t>
            </a:r>
          </a:p>
          <a:p>
            <a:r>
              <a:rPr lang="fr-FR" sz="1100" dirty="0"/>
              <a:t>Si Aucun, la méthode de score de l'estimateur est utilisée.</a:t>
            </a:r>
          </a:p>
          <a:p>
            <a:r>
              <a:rPr lang="fr-FR" sz="1100" dirty="0" err="1"/>
              <a:t>n_jobs</a:t>
            </a:r>
            <a:r>
              <a:rPr lang="fr-FR" sz="1100" dirty="0"/>
              <a:t> entier , par défaut=Aucun</a:t>
            </a:r>
          </a:p>
          <a:p>
            <a:r>
              <a:rPr lang="fr-FR" sz="1100" dirty="0"/>
              <a:t>Nombre de tâches à exécuter en parallèle. </a:t>
            </a:r>
            <a:r>
              <a:rPr lang="fr-FR" sz="1100" dirty="0" err="1"/>
              <a:t>Nonesignifie</a:t>
            </a:r>
            <a:r>
              <a:rPr lang="fr-FR" sz="1100" dirty="0"/>
              <a:t> 1 sauf dans un </a:t>
            </a:r>
            <a:r>
              <a:rPr lang="fr-FR" sz="1100" dirty="0" err="1"/>
              <a:t>joblib.parallel_backendcontexte</a:t>
            </a:r>
            <a:r>
              <a:rPr lang="fr-FR" sz="1100" dirty="0"/>
              <a:t>. -1signifie utiliser tous les processeurs. Voir Glossaire pour plus de détails.</a:t>
            </a:r>
          </a:p>
          <a:p>
            <a:r>
              <a:rPr lang="fr-FR" sz="1100" dirty="0"/>
              <a:t>Modifié dans la version v0.20 : </a:t>
            </a:r>
            <a:r>
              <a:rPr lang="fr-FR" sz="1100" dirty="0" err="1"/>
              <a:t>lan_jobs</a:t>
            </a:r>
            <a:r>
              <a:rPr lang="fr-FR" sz="1100" dirty="0"/>
              <a:t> valeur par défaut est passée de 1 à Aucun</a:t>
            </a:r>
          </a:p>
          <a:p>
            <a:r>
              <a:rPr lang="fr-FR" sz="1100" dirty="0"/>
              <a:t>refit </a:t>
            </a:r>
            <a:r>
              <a:rPr lang="fr-FR" sz="1100" dirty="0" err="1"/>
              <a:t>bool</a:t>
            </a:r>
            <a:r>
              <a:rPr lang="fr-FR" sz="1100" dirty="0"/>
              <a:t>, </a:t>
            </a:r>
            <a:r>
              <a:rPr lang="fr-FR" sz="1100" dirty="0" err="1"/>
              <a:t>str</a:t>
            </a:r>
            <a:r>
              <a:rPr lang="fr-FR" sz="1100" dirty="0"/>
              <a:t> ou </a:t>
            </a:r>
            <a:r>
              <a:rPr lang="fr-FR" sz="1100" dirty="0" err="1"/>
              <a:t>callable</a:t>
            </a:r>
            <a:r>
              <a:rPr lang="fr-FR" sz="1100" dirty="0"/>
              <a:t>, default=</a:t>
            </a:r>
            <a:r>
              <a:rPr lang="fr-FR" sz="1100" dirty="0" err="1"/>
              <a:t>True</a:t>
            </a:r>
            <a:endParaRPr lang="fr-FR" sz="1100" dirty="0"/>
          </a:p>
          <a:p>
            <a:r>
              <a:rPr lang="fr-FR" sz="1100" dirty="0"/>
              <a:t>Remettre en place un estimateur en utilisant les meilleurs paramètres trouvés sur l'ensemble de données.</a:t>
            </a:r>
          </a:p>
          <a:p>
            <a:r>
              <a:rPr lang="fr-FR" sz="1100" dirty="0"/>
              <a:t>Pour l'évaluation de plusieurs métriques, il doit s'agir d'un </a:t>
            </a:r>
            <a:r>
              <a:rPr lang="fr-FR" sz="1100" dirty="0" err="1"/>
              <a:t>strmarqueur</a:t>
            </a:r>
            <a:r>
              <a:rPr lang="fr-FR" sz="1100" dirty="0"/>
              <a:t> qui serait utilisé pour trouver les meilleurs paramètres pour réajuster l'estimateur à la fin.</a:t>
            </a:r>
          </a:p>
        </p:txBody>
      </p:sp>
    </p:spTree>
    <p:extLst>
      <p:ext uri="{BB962C8B-B14F-4D97-AF65-F5344CB8AC3E}">
        <p14:creationId xmlns:p14="http://schemas.microsoft.com/office/powerpoint/2010/main" val="1572178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err="1"/>
              <a:t>RandomizedSearchCV</a:t>
            </a:r>
            <a:endParaRPr lang="fr-FR" dirty="0"/>
          </a:p>
        </p:txBody>
      </p:sp>
      <p:sp>
        <p:nvSpPr>
          <p:cNvPr id="5" name="ZoneTexte 4">
            <a:extLst>
              <a:ext uri="{FF2B5EF4-FFF2-40B4-BE49-F238E27FC236}">
                <a16:creationId xmlns:a16="http://schemas.microsoft.com/office/drawing/2014/main" id="{92271ED8-3D7C-4C01-A43F-C9BA9473DBB2}"/>
              </a:ext>
            </a:extLst>
          </p:cNvPr>
          <p:cNvSpPr txBox="1"/>
          <p:nvPr/>
        </p:nvSpPr>
        <p:spPr>
          <a:xfrm>
            <a:off x="1064559" y="-263015"/>
            <a:ext cx="11127441" cy="6924973"/>
          </a:xfrm>
          <a:prstGeom prst="rect">
            <a:avLst/>
          </a:prstGeom>
          <a:noFill/>
        </p:spPr>
        <p:txBody>
          <a:bodyPr wrap="square">
            <a:spAutoFit/>
          </a:bodyPr>
          <a:lstStyle/>
          <a:p>
            <a:endParaRPr lang="fr-FR" sz="1200" dirty="0"/>
          </a:p>
          <a:p>
            <a:r>
              <a:rPr lang="fr-FR" sz="1200" dirty="0"/>
              <a:t>Lorsqu'il existe des considérations autres que le score maximum dans le choix d'un meilleur estimateur, </a:t>
            </a:r>
            <a:r>
              <a:rPr lang="fr-FR" sz="1200" dirty="0" err="1"/>
              <a:t>refitpeut</a:t>
            </a:r>
            <a:r>
              <a:rPr lang="fr-FR" sz="1200" dirty="0"/>
              <a:t> être défini sur une fonction qui renvoie le sélectionné </a:t>
            </a:r>
            <a:r>
              <a:rPr lang="fr-FR" sz="1200" dirty="0" err="1"/>
              <a:t>best_index_étant</a:t>
            </a:r>
            <a:r>
              <a:rPr lang="fr-FR" sz="1200" dirty="0"/>
              <a:t> donné le </a:t>
            </a:r>
            <a:r>
              <a:rPr lang="fr-FR" sz="1200" dirty="0" err="1"/>
              <a:t>cv_results</a:t>
            </a:r>
            <a:r>
              <a:rPr lang="fr-FR" sz="1200" dirty="0"/>
              <a:t>. Dans ce cas, le </a:t>
            </a:r>
            <a:r>
              <a:rPr lang="fr-FR" sz="1200" dirty="0" err="1"/>
              <a:t>best_estimator_and</a:t>
            </a:r>
            <a:r>
              <a:rPr lang="fr-FR" sz="1200" dirty="0"/>
              <a:t> </a:t>
            </a:r>
            <a:r>
              <a:rPr lang="fr-FR" sz="1200" dirty="0" err="1"/>
              <a:t>best_params_sera</a:t>
            </a:r>
            <a:r>
              <a:rPr lang="fr-FR" sz="1200" dirty="0"/>
              <a:t> défini en fonction du renvoyé </a:t>
            </a:r>
            <a:r>
              <a:rPr lang="fr-FR" sz="1200" dirty="0" err="1"/>
              <a:t>best_index_tandis</a:t>
            </a:r>
            <a:r>
              <a:rPr lang="fr-FR" sz="1200" dirty="0"/>
              <a:t> que l' </a:t>
            </a:r>
            <a:r>
              <a:rPr lang="fr-FR" sz="1200" dirty="0" err="1"/>
              <a:t>best_score</a:t>
            </a:r>
            <a:r>
              <a:rPr lang="fr-FR" sz="1200" dirty="0"/>
              <a:t>_ attribut ne sera pas disponible.</a:t>
            </a:r>
          </a:p>
          <a:p>
            <a:r>
              <a:rPr lang="fr-FR" sz="1200" dirty="0"/>
              <a:t> L'estimateur réaménagé est mis à disposition au niveau de l' </a:t>
            </a:r>
            <a:r>
              <a:rPr lang="fr-FR" sz="1200" dirty="0" err="1"/>
              <a:t>best_estimator</a:t>
            </a:r>
            <a:r>
              <a:rPr lang="fr-FR" sz="1200" dirty="0"/>
              <a:t>_ attribut et permet de l'utiliser </a:t>
            </a:r>
            <a:r>
              <a:rPr lang="fr-FR" sz="1200" dirty="0" err="1"/>
              <a:t>predictdirectement</a:t>
            </a:r>
            <a:r>
              <a:rPr lang="fr-FR" sz="1200" dirty="0"/>
              <a:t> sur cette </a:t>
            </a:r>
            <a:r>
              <a:rPr lang="fr-FR" sz="1200" dirty="0" err="1"/>
              <a:t>RandomizedSearchCVinstance</a:t>
            </a:r>
            <a:r>
              <a:rPr lang="fr-FR" sz="1200" dirty="0"/>
              <a:t>.</a:t>
            </a:r>
          </a:p>
          <a:p>
            <a:r>
              <a:rPr lang="fr-FR" sz="1200" dirty="0"/>
              <a:t>Également pour l'évaluation de plusieurs métriques, les attributs </a:t>
            </a:r>
            <a:r>
              <a:rPr lang="fr-FR" sz="1200" dirty="0" err="1"/>
              <a:t>best_index</a:t>
            </a:r>
            <a:r>
              <a:rPr lang="fr-FR" sz="1200" dirty="0"/>
              <a:t>_, </a:t>
            </a:r>
            <a:r>
              <a:rPr lang="fr-FR" sz="1200" dirty="0" err="1"/>
              <a:t>best_score_et</a:t>
            </a:r>
            <a:r>
              <a:rPr lang="fr-FR" sz="1200" dirty="0"/>
              <a:t> </a:t>
            </a:r>
            <a:r>
              <a:rPr lang="fr-FR" sz="1200" dirty="0" err="1"/>
              <a:t>best_params_ne</a:t>
            </a:r>
            <a:r>
              <a:rPr lang="fr-FR" sz="1200" dirty="0"/>
              <a:t> seront disponibles que si </a:t>
            </a:r>
            <a:r>
              <a:rPr lang="fr-FR" sz="1200" dirty="0" err="1"/>
              <a:t>refitest</a:t>
            </a:r>
            <a:r>
              <a:rPr lang="fr-FR" sz="1200" dirty="0"/>
              <a:t> défini et tous seront déterminés par rapport à ce marqueur spécifique.</a:t>
            </a:r>
          </a:p>
          <a:p>
            <a:r>
              <a:rPr lang="fr-FR" sz="1200" dirty="0"/>
              <a:t>Voir le </a:t>
            </a:r>
            <a:r>
              <a:rPr lang="fr-FR" sz="1200" dirty="0" err="1"/>
              <a:t>scoringparamètre</a:t>
            </a:r>
            <a:r>
              <a:rPr lang="fr-FR" sz="1200" dirty="0"/>
              <a:t> pour en savoir plus sur l'évaluation de plusieurs métriques.</a:t>
            </a:r>
          </a:p>
          <a:p>
            <a:r>
              <a:rPr lang="fr-FR" sz="1200" dirty="0"/>
              <a:t>cv </a:t>
            </a:r>
            <a:r>
              <a:rPr lang="fr-FR" sz="1200" dirty="0" err="1"/>
              <a:t>int</a:t>
            </a:r>
            <a:r>
              <a:rPr lang="fr-FR" sz="1200" dirty="0"/>
              <a:t>, générateur de validation croisée ou un itérable, défaut=Aucun</a:t>
            </a:r>
          </a:p>
          <a:p>
            <a:r>
              <a:rPr lang="fr-FR" sz="1200" dirty="0"/>
              <a:t>Détermine la stratégie de fractionnement de la validation croisée. Les entrées possibles pour cv sont :</a:t>
            </a:r>
          </a:p>
          <a:p>
            <a:r>
              <a:rPr lang="fr-FR" sz="1200" dirty="0"/>
              <a:t>Aucun, pour utiliser la validation croisée 5 fois par défaut,</a:t>
            </a:r>
          </a:p>
          <a:p>
            <a:r>
              <a:rPr lang="fr-FR" sz="1200" dirty="0"/>
              <a:t>entier, pour spécifier le nombre de plis dans un (</a:t>
            </a:r>
            <a:r>
              <a:rPr lang="fr-FR" sz="1200" dirty="0" err="1"/>
              <a:t>Stratified</a:t>
            </a:r>
            <a:r>
              <a:rPr lang="fr-FR" sz="1200" dirty="0"/>
              <a:t>)</a:t>
            </a:r>
            <a:r>
              <a:rPr lang="fr-FR" sz="1200" dirty="0" err="1"/>
              <a:t>KFold</a:t>
            </a:r>
            <a:r>
              <a:rPr lang="fr-FR" sz="1200" dirty="0"/>
              <a:t>,</a:t>
            </a:r>
          </a:p>
          <a:p>
            <a:r>
              <a:rPr lang="fr-FR" sz="1200" dirty="0"/>
              <a:t>répartiteur de CV ,</a:t>
            </a:r>
          </a:p>
          <a:p>
            <a:r>
              <a:rPr lang="fr-FR" sz="1200" dirty="0"/>
              <a:t>Un rendement itérable (train, test) se divise en tableaux d'indices.</a:t>
            </a:r>
          </a:p>
          <a:p>
            <a:r>
              <a:rPr lang="fr-FR" sz="1200" dirty="0"/>
              <a:t>Pour les entrées entières/Aucun, si l'estimateur est un classificateur et qu'il </a:t>
            </a:r>
            <a:r>
              <a:rPr lang="fr-FR" sz="1200" dirty="0" err="1"/>
              <a:t>yest</a:t>
            </a:r>
            <a:r>
              <a:rPr lang="fr-FR" sz="1200" dirty="0"/>
              <a:t> binaire ou </a:t>
            </a:r>
            <a:r>
              <a:rPr lang="fr-FR" sz="1200" dirty="0" err="1"/>
              <a:t>multiclasse</a:t>
            </a:r>
            <a:r>
              <a:rPr lang="fr-FR" sz="1200" dirty="0"/>
              <a:t>, </a:t>
            </a:r>
            <a:r>
              <a:rPr lang="fr-FR" sz="1200" dirty="0" err="1"/>
              <a:t>StratifiedKFoldest</a:t>
            </a:r>
            <a:r>
              <a:rPr lang="fr-FR" sz="1200" dirty="0"/>
              <a:t> utilisé. Dans tous les autres cas, </a:t>
            </a:r>
            <a:r>
              <a:rPr lang="fr-FR" sz="1200" dirty="0" err="1"/>
              <a:t>KFoldest</a:t>
            </a:r>
            <a:r>
              <a:rPr lang="fr-FR" sz="1200" dirty="0"/>
              <a:t> utilisé. Ces répartiteurs sont instanciés avec de </a:t>
            </a:r>
            <a:r>
              <a:rPr lang="fr-FR" sz="1200" dirty="0" err="1"/>
              <a:t>shuffle</a:t>
            </a:r>
            <a:r>
              <a:rPr lang="fr-FR" sz="1200" dirty="0"/>
              <a:t>=</a:t>
            </a:r>
            <a:r>
              <a:rPr lang="fr-FR" sz="1200" dirty="0" err="1"/>
              <a:t>Falsesorte</a:t>
            </a:r>
            <a:r>
              <a:rPr lang="fr-FR" sz="1200" dirty="0"/>
              <a:t> que les répartitions seront les mêmes pour tous les appels.</a:t>
            </a:r>
          </a:p>
          <a:p>
            <a:r>
              <a:rPr lang="fr-FR" sz="1200" dirty="0"/>
              <a:t>Référez-vous au Guide de l' utilisateur pour les différentes stratégies de validation croisée qui peuvent être utilisées ici.</a:t>
            </a:r>
          </a:p>
          <a:p>
            <a:r>
              <a:rPr lang="fr-FR" sz="1200" dirty="0"/>
              <a:t>Modifié dans la version 0.22 :cv valeur par défaut si Aucun est passé de 3 à 5 fois.</a:t>
            </a:r>
          </a:p>
          <a:p>
            <a:r>
              <a:rPr lang="fr-FR" sz="1200" dirty="0" err="1"/>
              <a:t>int</a:t>
            </a:r>
            <a:r>
              <a:rPr lang="fr-FR" sz="1200" dirty="0"/>
              <a:t> verbeux</a:t>
            </a:r>
          </a:p>
          <a:p>
            <a:r>
              <a:rPr lang="fr-FR" sz="1200" dirty="0"/>
              <a:t>Contrôle la verbosité : plus il est élevé, plus il y a de messages.</a:t>
            </a:r>
          </a:p>
          <a:p>
            <a:r>
              <a:rPr lang="fr-FR" sz="1200" dirty="0" err="1"/>
              <a:t>pre_dispatch</a:t>
            </a:r>
            <a:r>
              <a:rPr lang="fr-FR" sz="1200" dirty="0"/>
              <a:t> </a:t>
            </a:r>
            <a:r>
              <a:rPr lang="fr-FR" sz="1200" dirty="0" err="1"/>
              <a:t>int</a:t>
            </a:r>
            <a:r>
              <a:rPr lang="fr-FR" sz="1200" dirty="0"/>
              <a:t>, ou </a:t>
            </a:r>
            <a:r>
              <a:rPr lang="fr-FR" sz="1200" dirty="0" err="1"/>
              <a:t>str</a:t>
            </a:r>
            <a:r>
              <a:rPr lang="fr-FR" sz="1200" dirty="0"/>
              <a:t>, default='2*</a:t>
            </a:r>
            <a:r>
              <a:rPr lang="fr-FR" sz="1200" dirty="0" err="1"/>
              <a:t>n_jobs</a:t>
            </a:r>
            <a:r>
              <a:rPr lang="fr-FR" sz="1200" dirty="0"/>
              <a:t>'</a:t>
            </a:r>
          </a:p>
          <a:p>
            <a:r>
              <a:rPr lang="fr-FR" sz="1200" dirty="0"/>
              <a:t>Contrôle le nombre de travaux qui sont distribués pendant l'exécution parallèle. Réduire ce nombre peut être utile pour éviter une explosion de la consommation de mémoire lorsque plus de tâches sont envoyées que les processeurs ne peuvent en traiter. Ce paramètre peut être :</a:t>
            </a:r>
          </a:p>
          <a:p>
            <a:r>
              <a:rPr lang="fr-FR" sz="1200" dirty="0"/>
              <a:t>Aucun, auquel cas tous les travaux sont immédiatement créés et générés. Utilisez-le pour les tâches légères et rapides, afin d'éviter les retards dus à la génération à la demande des tâches</a:t>
            </a:r>
          </a:p>
          <a:p>
            <a:r>
              <a:rPr lang="fr-FR" sz="1200" dirty="0"/>
              <a:t>Un </a:t>
            </a:r>
            <a:r>
              <a:rPr lang="fr-FR" sz="1200" dirty="0" err="1"/>
              <a:t>int</a:t>
            </a:r>
            <a:r>
              <a:rPr lang="fr-FR" sz="1200" dirty="0"/>
              <a:t>, donnant le nombre exact de tâches totales générées</a:t>
            </a:r>
          </a:p>
          <a:p>
            <a:r>
              <a:rPr lang="fr-FR" sz="1200" dirty="0"/>
              <a:t>Un </a:t>
            </a:r>
            <a:r>
              <a:rPr lang="fr-FR" sz="1200" dirty="0" err="1"/>
              <a:t>str</a:t>
            </a:r>
            <a:r>
              <a:rPr lang="fr-FR" sz="1200" dirty="0"/>
              <a:t>, donnant une expression en fonction de </a:t>
            </a:r>
            <a:r>
              <a:rPr lang="fr-FR" sz="1200" dirty="0" err="1"/>
              <a:t>n_jobs</a:t>
            </a:r>
            <a:r>
              <a:rPr lang="fr-FR" sz="1200" dirty="0"/>
              <a:t>, comme dans '2*</a:t>
            </a:r>
            <a:r>
              <a:rPr lang="fr-FR" sz="1200" dirty="0" err="1"/>
              <a:t>n_jobs</a:t>
            </a:r>
            <a:r>
              <a:rPr lang="fr-FR" sz="1200" dirty="0"/>
              <a:t>'</a:t>
            </a:r>
          </a:p>
          <a:p>
            <a:r>
              <a:rPr lang="fr-FR" sz="1200" dirty="0" err="1"/>
              <a:t>random_state</a:t>
            </a:r>
            <a:r>
              <a:rPr lang="fr-FR" sz="1200" dirty="0"/>
              <a:t> </a:t>
            </a:r>
            <a:r>
              <a:rPr lang="fr-FR" sz="1200" dirty="0" err="1"/>
              <a:t>int</a:t>
            </a:r>
            <a:r>
              <a:rPr lang="fr-FR" sz="1200" dirty="0"/>
              <a:t>, instance </a:t>
            </a:r>
            <a:r>
              <a:rPr lang="fr-FR" sz="1200" dirty="0" err="1"/>
              <a:t>RandomState</a:t>
            </a:r>
            <a:r>
              <a:rPr lang="fr-FR" sz="1200" dirty="0"/>
              <a:t> ou aucun, par défaut = aucun</a:t>
            </a:r>
          </a:p>
          <a:p>
            <a:r>
              <a:rPr lang="fr-FR" sz="1200" dirty="0"/>
              <a:t>État du générateur de nombres pseudo-aléatoires utilisé pour un échantillonnage uniforme aléatoire à partir de listes de valeurs possibles au lieu de distributions </a:t>
            </a:r>
            <a:r>
              <a:rPr lang="fr-FR" sz="1200" dirty="0" err="1"/>
              <a:t>scipy.stats</a:t>
            </a:r>
            <a:r>
              <a:rPr lang="fr-FR" sz="1200" dirty="0"/>
              <a:t>. Passez un </a:t>
            </a:r>
            <a:r>
              <a:rPr lang="fr-FR" sz="1200" dirty="0" err="1"/>
              <a:t>int</a:t>
            </a:r>
            <a:r>
              <a:rPr lang="fr-FR" sz="1200" dirty="0"/>
              <a:t> pour une sortie reproductible sur plusieurs appels de fonction. Voir Glossaire .</a:t>
            </a:r>
          </a:p>
          <a:p>
            <a:r>
              <a:rPr lang="fr-FR" sz="1200" dirty="0" err="1"/>
              <a:t>error_score</a:t>
            </a:r>
            <a:r>
              <a:rPr lang="fr-FR" sz="1200" dirty="0"/>
              <a:t> 'augmenter' ou numérique, par défaut=</a:t>
            </a:r>
            <a:r>
              <a:rPr lang="fr-FR" sz="1200" dirty="0" err="1"/>
              <a:t>np.nan</a:t>
            </a:r>
            <a:endParaRPr lang="fr-FR" sz="1200" dirty="0"/>
          </a:p>
          <a:p>
            <a:r>
              <a:rPr lang="fr-FR" sz="1200" dirty="0"/>
              <a:t>Valeur à attribuer au score si une erreur se produit dans l'ajustement de l'estimateur. S'il est défini sur '</a:t>
            </a:r>
            <a:r>
              <a:rPr lang="fr-FR" sz="1200" dirty="0" err="1"/>
              <a:t>raise</a:t>
            </a:r>
            <a:r>
              <a:rPr lang="fr-FR" sz="1200" dirty="0"/>
              <a:t>', l'erreur est déclenchée. Si une valeur numérique est donnée, </a:t>
            </a:r>
            <a:r>
              <a:rPr lang="fr-FR" sz="1200" dirty="0" err="1"/>
              <a:t>FitFailedWarning</a:t>
            </a:r>
            <a:r>
              <a:rPr lang="fr-FR" sz="1200" dirty="0"/>
              <a:t> est déclenché. Ce paramètre n'affecte pas l'étape de remontage, ce qui augmentera toujours l'erreur.</a:t>
            </a:r>
          </a:p>
          <a:p>
            <a:r>
              <a:rPr lang="fr-FR" sz="1200" dirty="0" err="1"/>
              <a:t>return_train_score</a:t>
            </a:r>
            <a:r>
              <a:rPr lang="fr-FR" sz="1200" dirty="0"/>
              <a:t> </a:t>
            </a:r>
            <a:r>
              <a:rPr lang="fr-FR" sz="1200" dirty="0" err="1"/>
              <a:t>bool</a:t>
            </a:r>
            <a:r>
              <a:rPr lang="fr-FR" sz="1200" dirty="0"/>
              <a:t>, par défaut=Faux</a:t>
            </a:r>
          </a:p>
          <a:p>
            <a:r>
              <a:rPr lang="fr-FR" sz="1200" dirty="0"/>
              <a:t>Si False, l' </a:t>
            </a:r>
            <a:r>
              <a:rPr lang="fr-FR" sz="1200" dirty="0" err="1"/>
              <a:t>cv_results_attribut</a:t>
            </a:r>
            <a:r>
              <a:rPr lang="fr-FR" sz="1200" dirty="0"/>
              <a:t> n'inclura pas les scores d'entraînement. Le calcul des scores d'entraînement est utilisé pour obtenir des informations sur l'impact des différents réglages de paramètres sur le compromis surapprentissage/sous-apprentissage. Cependant, le calcul des scores sur l'ensemble d'apprentissage peut être coûteux en calcul et n'est pas strictement requis pour sélectionner les paramètres qui donnent les meilleures performances de généralisation.</a:t>
            </a:r>
          </a:p>
        </p:txBody>
      </p:sp>
    </p:spTree>
    <p:extLst>
      <p:ext uri="{BB962C8B-B14F-4D97-AF65-F5344CB8AC3E}">
        <p14:creationId xmlns:p14="http://schemas.microsoft.com/office/powerpoint/2010/main" val="692416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1EDC3B-683E-43E2-8673-EF7BAA132C0F}"/>
              </a:ext>
            </a:extLst>
          </p:cNvPr>
          <p:cNvSpPr>
            <a:spLocks noGrp="1"/>
          </p:cNvSpPr>
          <p:nvPr>
            <p:ph type="title"/>
          </p:nvPr>
        </p:nvSpPr>
        <p:spPr/>
        <p:txBody>
          <a:bodyPr/>
          <a:lstStyle/>
          <a:p>
            <a:r>
              <a:rPr lang="fr-FR" dirty="0" err="1"/>
              <a:t>Preprocessor</a:t>
            </a:r>
            <a:r>
              <a:rPr lang="fr-FR" dirty="0"/>
              <a:t> : </a:t>
            </a:r>
            <a:r>
              <a:rPr lang="fr-FR" dirty="0" err="1"/>
              <a:t>Column</a:t>
            </a:r>
            <a:r>
              <a:rPr lang="fr-FR" dirty="0"/>
              <a:t> transformer</a:t>
            </a:r>
            <a:br>
              <a:rPr lang="fr-FR" dirty="0"/>
            </a:br>
            <a:endParaRPr lang="fr-FR" dirty="0"/>
          </a:p>
        </p:txBody>
      </p:sp>
      <p:sp>
        <p:nvSpPr>
          <p:cNvPr id="11" name="ZoneTexte 10">
            <a:extLst>
              <a:ext uri="{FF2B5EF4-FFF2-40B4-BE49-F238E27FC236}">
                <a16:creationId xmlns:a16="http://schemas.microsoft.com/office/drawing/2014/main" id="{E90FDC06-9274-4751-A709-F4C874CB1B12}"/>
              </a:ext>
            </a:extLst>
          </p:cNvPr>
          <p:cNvSpPr txBox="1"/>
          <p:nvPr/>
        </p:nvSpPr>
        <p:spPr>
          <a:xfrm>
            <a:off x="2919692" y="2064124"/>
            <a:ext cx="6224307" cy="2862322"/>
          </a:xfrm>
          <a:prstGeom prst="rect">
            <a:avLst/>
          </a:prstGeom>
          <a:noFill/>
        </p:spPr>
        <p:txBody>
          <a:bodyPr wrap="square">
            <a:spAutoFit/>
          </a:bodyPr>
          <a:lstStyle/>
          <a:p>
            <a:pPr algn="l"/>
            <a:r>
              <a:rPr lang="fr-FR" b="0" i="0" dirty="0">
                <a:solidFill>
                  <a:srgbClr val="212529"/>
                </a:solidFill>
                <a:effectLst/>
                <a:latin typeface="Calibri" panose="020F0502020204030204" pitchFamily="34" charset="0"/>
              </a:rPr>
              <a:t>Applique des transformateurs aux colonnes d'un tableau ou de pandas </a:t>
            </a:r>
            <a:r>
              <a:rPr lang="fr-FR" b="0" i="0" dirty="0" err="1">
                <a:solidFill>
                  <a:srgbClr val="212529"/>
                </a:solidFill>
                <a:effectLst/>
                <a:latin typeface="Calibri" panose="020F0502020204030204" pitchFamily="34" charset="0"/>
              </a:rPr>
              <a:t>DataFrame</a:t>
            </a:r>
            <a:r>
              <a:rPr lang="fr-FR" b="0" i="0" dirty="0">
                <a:solidFill>
                  <a:srgbClr val="212529"/>
                </a:solidFill>
                <a:effectLst/>
                <a:latin typeface="Calibri" panose="020F0502020204030204" pitchFamily="34" charset="0"/>
              </a:rPr>
              <a:t>.</a:t>
            </a:r>
          </a:p>
          <a:p>
            <a:pPr algn="l"/>
            <a:r>
              <a:rPr lang="fr-FR" b="0" i="0" dirty="0">
                <a:solidFill>
                  <a:srgbClr val="212529"/>
                </a:solidFill>
                <a:effectLst/>
                <a:latin typeface="Calibri" panose="020F0502020204030204" pitchFamily="34" charset="0"/>
              </a:rPr>
              <a:t>Cet estimateur permet à différentes colonnes ou sous-ensembles de colonnes de l'entrée d'être transformées séparément et les caractéristiques générées par chaque transformateur seront concaténées pour former un seul espace de caractéristiques. Ceci est utile pour les données hétérogènes ou en colonnes, pour combiner plusieurs mécanismes d'extraction de caractéristiques ou transformations en un seul transformateur.</a:t>
            </a:r>
          </a:p>
        </p:txBody>
      </p:sp>
    </p:spTree>
    <p:extLst>
      <p:ext uri="{BB962C8B-B14F-4D97-AF65-F5344CB8AC3E}">
        <p14:creationId xmlns:p14="http://schemas.microsoft.com/office/powerpoint/2010/main" val="814859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800" dirty="0" err="1"/>
              <a:t>sklearn.impute.SimpleImputer</a:t>
            </a:r>
            <a:r>
              <a:rPr lang="fr-FR" sz="2800" dirty="0"/>
              <a:t> : </a:t>
            </a:r>
            <a:r>
              <a:rPr lang="fr-FR" sz="2800" b="0" i="0" dirty="0">
                <a:solidFill>
                  <a:srgbClr val="212529"/>
                </a:solidFill>
                <a:effectLst/>
                <a:latin typeface="Calibri" panose="020F0502020204030204" pitchFamily="34" charset="0"/>
              </a:rPr>
              <a:t>Transformateur d'imputation pour compléter les valeurs manquantes.</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83342" y="1761565"/>
            <a:ext cx="9808508" cy="4893647"/>
          </a:xfrm>
          <a:prstGeom prst="rect">
            <a:avLst/>
          </a:prstGeom>
          <a:noFill/>
        </p:spPr>
        <p:txBody>
          <a:bodyPr wrap="square">
            <a:spAutoFit/>
          </a:bodyPr>
          <a:lstStyle/>
          <a:p>
            <a:r>
              <a:rPr lang="en-US" sz="1200" b="0" i="1" dirty="0" err="1">
                <a:solidFill>
                  <a:srgbClr val="212529"/>
                </a:solidFill>
                <a:effectLst/>
                <a:latin typeface="Calibri" panose="020F0502020204030204" pitchFamily="34" charset="0"/>
              </a:rPr>
              <a:t>classe</a:t>
            </a:r>
            <a:r>
              <a:rPr lang="en-US" sz="1200" b="0" i="1" dirty="0">
                <a:solidFill>
                  <a:srgbClr val="212529"/>
                </a:solidFill>
                <a:effectLst/>
                <a:latin typeface="Calibri" panose="020F0502020204030204" pitchFamily="34" charset="0"/>
              </a:rPr>
              <a:t> </a:t>
            </a:r>
            <a:r>
              <a:rPr lang="en-US" sz="1200" b="0" i="0" dirty="0" err="1">
                <a:solidFill>
                  <a:srgbClr val="212529"/>
                </a:solidFill>
                <a:effectLst/>
                <a:latin typeface="Calibri" panose="020F0502020204030204" pitchFamily="34" charset="0"/>
              </a:rPr>
              <a:t>sklearn.impute</a:t>
            </a:r>
            <a:r>
              <a:rPr lang="en-US" sz="1200" b="0" i="0" dirty="0">
                <a:solidFill>
                  <a:srgbClr val="212529"/>
                </a:solidFill>
                <a:effectLst/>
                <a:latin typeface="Calibri" panose="020F0502020204030204" pitchFamily="34" charset="0"/>
              </a:rPr>
              <a:t>. </a:t>
            </a:r>
            <a:r>
              <a:rPr lang="en-US" sz="1200" b="0" i="0" dirty="0" err="1">
                <a:solidFill>
                  <a:srgbClr val="212529"/>
                </a:solidFill>
                <a:effectLst/>
                <a:latin typeface="Calibri" panose="020F0502020204030204" pitchFamily="34" charset="0"/>
              </a:rPr>
              <a:t>SimpleImputer</a:t>
            </a:r>
            <a:r>
              <a:rPr lang="en-US" sz="1200" b="0" i="0" dirty="0">
                <a:solidFill>
                  <a:srgbClr val="212529"/>
                </a:solidFill>
                <a:effectLst/>
                <a:latin typeface="Calibri" panose="020F0502020204030204" pitchFamily="34" charset="0"/>
              </a:rPr>
              <a:t> ( </a:t>
            </a:r>
            <a:r>
              <a:rPr lang="en-US" sz="1200" b="0" i="1" dirty="0">
                <a:solidFill>
                  <a:srgbClr val="212529"/>
                </a:solidFill>
                <a:effectLst/>
                <a:latin typeface="Calibri" panose="020F0502020204030204" pitchFamily="34" charset="0"/>
              </a:rPr>
              <a:t>*</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a:t>
            </a:r>
            <a:r>
              <a:rPr lang="en-US" sz="1200" b="0" i="1" dirty="0" err="1">
                <a:solidFill>
                  <a:srgbClr val="212529"/>
                </a:solidFill>
                <a:effectLst/>
                <a:latin typeface="Calibri" panose="020F0502020204030204" pitchFamily="34" charset="0"/>
              </a:rPr>
              <a:t>missing_values</a:t>
            </a:r>
            <a:r>
              <a:rPr lang="en-US" sz="1200" b="0" i="1" dirty="0">
                <a:solidFill>
                  <a:srgbClr val="212529"/>
                </a:solidFill>
                <a:effectLst/>
                <a:latin typeface="Calibri" panose="020F0502020204030204" pitchFamily="34" charset="0"/>
              </a:rPr>
              <a:t> = nan</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strategy = 'mean'</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a:t>
            </a:r>
            <a:r>
              <a:rPr lang="en-US" sz="1200" b="0" i="1" dirty="0" err="1">
                <a:solidFill>
                  <a:srgbClr val="212529"/>
                </a:solidFill>
                <a:effectLst/>
                <a:latin typeface="Calibri" panose="020F0502020204030204" pitchFamily="34" charset="0"/>
              </a:rPr>
              <a:t>fill_value</a:t>
            </a:r>
            <a:r>
              <a:rPr lang="en-US" sz="1200" b="0" i="1" dirty="0">
                <a:solidFill>
                  <a:srgbClr val="212529"/>
                </a:solidFill>
                <a:effectLst/>
                <a:latin typeface="Calibri" panose="020F0502020204030204" pitchFamily="34" charset="0"/>
              </a:rPr>
              <a:t> = None</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verbose = 0</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copy = True</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a:t>
            </a:r>
            <a:r>
              <a:rPr lang="en-US" sz="1200" b="0" i="1" dirty="0" err="1">
                <a:solidFill>
                  <a:srgbClr val="212529"/>
                </a:solidFill>
                <a:effectLst/>
                <a:latin typeface="Calibri" panose="020F0502020204030204" pitchFamily="34" charset="0"/>
              </a:rPr>
              <a:t>add_indicator</a:t>
            </a:r>
            <a:r>
              <a:rPr lang="en-US" sz="1200" b="0" i="1" dirty="0">
                <a:solidFill>
                  <a:srgbClr val="212529"/>
                </a:solidFill>
                <a:effectLst/>
                <a:latin typeface="Calibri" panose="020F0502020204030204" pitchFamily="34" charset="0"/>
              </a:rPr>
              <a:t> = False</a:t>
            </a:r>
            <a:r>
              <a:rPr lang="en-US" sz="1200" b="0" i="0" dirty="0">
                <a:solidFill>
                  <a:srgbClr val="212529"/>
                </a:solidFill>
                <a:effectLst/>
                <a:latin typeface="Calibri" panose="020F0502020204030204" pitchFamily="34" charset="0"/>
              </a:rPr>
              <a:t> )</a:t>
            </a:r>
            <a:endParaRPr lang="fr-FR" sz="1200" dirty="0">
              <a:solidFill>
                <a:srgbClr val="212529"/>
              </a:solidFill>
              <a:latin typeface="Calibri" panose="020F0502020204030204" pitchFamily="34" charset="0"/>
            </a:endParaRPr>
          </a:p>
          <a:p>
            <a:r>
              <a:rPr lang="fr-FR" sz="1200" dirty="0"/>
              <a:t>Paramètres</a:t>
            </a:r>
          </a:p>
          <a:p>
            <a:pPr marL="285750" indent="-285750">
              <a:buFont typeface="Arial" panose="020B0604020202020204" pitchFamily="34" charset="0"/>
              <a:buChar char="•"/>
            </a:pPr>
            <a:r>
              <a:rPr lang="fr-FR" sz="1200" dirty="0" err="1"/>
              <a:t>missing_values</a:t>
            </a:r>
            <a:r>
              <a:rPr lang="fr-FR" sz="1200" dirty="0"/>
              <a:t> </a:t>
            </a:r>
            <a:r>
              <a:rPr lang="fr-FR" sz="1200" dirty="0" err="1"/>
              <a:t>int</a:t>
            </a:r>
            <a:r>
              <a:rPr lang="fr-FR" sz="1200" dirty="0"/>
              <a:t>, </a:t>
            </a:r>
            <a:r>
              <a:rPr lang="fr-FR" sz="1200" dirty="0" err="1"/>
              <a:t>float</a:t>
            </a:r>
            <a:r>
              <a:rPr lang="fr-FR" sz="1200" dirty="0"/>
              <a:t>, </a:t>
            </a:r>
            <a:r>
              <a:rPr lang="fr-FR" sz="1200" dirty="0" err="1"/>
              <a:t>str</a:t>
            </a:r>
            <a:r>
              <a:rPr lang="fr-FR" sz="1200" dirty="0"/>
              <a:t>, </a:t>
            </a:r>
            <a:r>
              <a:rPr lang="fr-FR" sz="1200" dirty="0" err="1"/>
              <a:t>np.nan</a:t>
            </a:r>
            <a:r>
              <a:rPr lang="fr-FR" sz="1200" dirty="0"/>
              <a:t> ou None, default=</a:t>
            </a:r>
            <a:r>
              <a:rPr lang="fr-FR" sz="1200" dirty="0" err="1"/>
              <a:t>np.nan</a:t>
            </a:r>
            <a:r>
              <a:rPr lang="fr-FR" sz="1200" dirty="0"/>
              <a:t> : L'espace réservé pour les valeurs manquantes. </a:t>
            </a:r>
          </a:p>
          <a:p>
            <a:pPr marL="742950" lvl="1" indent="-285750">
              <a:buFont typeface="Arial" panose="020B0604020202020204" pitchFamily="34" charset="0"/>
              <a:buChar char="•"/>
            </a:pPr>
            <a:r>
              <a:rPr lang="fr-FR" sz="1200" dirty="0"/>
              <a:t>Toutes les occurrences de </a:t>
            </a:r>
            <a:r>
              <a:rPr lang="fr-FR" sz="1200" dirty="0" err="1"/>
              <a:t>missing_values</a:t>
            </a:r>
            <a:r>
              <a:rPr lang="fr-FR" sz="1200" dirty="0"/>
              <a:t> seront imputées. </a:t>
            </a:r>
          </a:p>
          <a:p>
            <a:pPr marL="285750" indent="-285750">
              <a:buFont typeface="Arial" panose="020B0604020202020204" pitchFamily="34" charset="0"/>
              <a:buChar char="•"/>
            </a:pPr>
            <a:r>
              <a:rPr lang="fr-FR" sz="1200" dirty="0"/>
              <a:t>stratégie </a:t>
            </a:r>
            <a:r>
              <a:rPr lang="fr-FR" sz="1200" dirty="0" err="1"/>
              <a:t>str</a:t>
            </a:r>
            <a:r>
              <a:rPr lang="fr-FR" sz="1200" dirty="0"/>
              <a:t>, default='</a:t>
            </a:r>
            <a:r>
              <a:rPr lang="fr-FR" sz="1200" dirty="0" err="1"/>
              <a:t>mean</a:t>
            </a:r>
            <a:r>
              <a:rPr lang="fr-FR" sz="1200" dirty="0"/>
              <a:t>’ : La stratégie d'imputation.</a:t>
            </a:r>
          </a:p>
          <a:p>
            <a:pPr marL="742950" lvl="1" indent="-285750">
              <a:buFont typeface="Arial" panose="020B0604020202020204" pitchFamily="34" charset="0"/>
              <a:buChar char="•"/>
            </a:pPr>
            <a:r>
              <a:rPr lang="fr-FR" sz="1200" dirty="0"/>
              <a:t>Si « moyenne », remplace les valeurs manquantes en utilisant la moyenne le long de chaque colonne. Ne peut être utilisé qu'avec des données numériques.</a:t>
            </a:r>
          </a:p>
          <a:p>
            <a:pPr marL="742950" lvl="1" indent="-285750">
              <a:buFont typeface="Arial" panose="020B0604020202020204" pitchFamily="34" charset="0"/>
              <a:buChar char="•"/>
            </a:pPr>
            <a:r>
              <a:rPr lang="fr-FR" sz="1200" dirty="0"/>
              <a:t>Si « médiane », remplace les valeurs manquantes en utilisant la médiane le long de chaque colonne. Ne peut être utilisé qu'avec des données numériques. </a:t>
            </a:r>
          </a:p>
          <a:p>
            <a:pPr marL="742950" lvl="1" indent="-285750">
              <a:buFont typeface="Arial" panose="020B0604020202020204" pitchFamily="34" charset="0"/>
              <a:buChar char="•"/>
            </a:pPr>
            <a:r>
              <a:rPr lang="fr-FR" sz="1200" dirty="0"/>
              <a:t>Si "</a:t>
            </a:r>
            <a:r>
              <a:rPr lang="fr-FR" sz="1200" dirty="0" err="1"/>
              <a:t>most_frequent</a:t>
            </a:r>
            <a:r>
              <a:rPr lang="fr-FR" sz="1200" dirty="0"/>
              <a:t>", remplace les valeurs manquantes en utilisant la valeur la plus fréquente le long de chaque colonne. Peut être utilisé avec des chaînes ou des données numériques. S'il existe plusieurs de ces valeurs, seule la plus petite est renvoyée.</a:t>
            </a:r>
          </a:p>
          <a:p>
            <a:pPr marL="742950" lvl="1" indent="-285750">
              <a:buFont typeface="Arial" panose="020B0604020202020204" pitchFamily="34" charset="0"/>
              <a:buChar char="•"/>
            </a:pPr>
            <a:r>
              <a:rPr lang="fr-FR" sz="1200" dirty="0"/>
              <a:t>Si "constant", remplace les valeurs manquantes par </a:t>
            </a:r>
            <a:r>
              <a:rPr lang="fr-FR" sz="1200" dirty="0" err="1"/>
              <a:t>fill_value</a:t>
            </a:r>
            <a:r>
              <a:rPr lang="fr-FR" sz="1200" dirty="0"/>
              <a:t>. Peut être utilisé avec des chaînes ou des données </a:t>
            </a:r>
            <a:r>
              <a:rPr lang="fr-FR" sz="1200" dirty="0" err="1"/>
              <a:t>numériques.Nouveau</a:t>
            </a:r>
            <a:r>
              <a:rPr lang="fr-FR" sz="1200" dirty="0"/>
              <a:t> dans la version 0.20 : stratégie=”constante” pour l'imputation à valeur fixe.</a:t>
            </a:r>
          </a:p>
          <a:p>
            <a:pPr marL="285750" indent="-285750">
              <a:buFont typeface="Arial" panose="020B0604020202020204" pitchFamily="34" charset="0"/>
              <a:buChar char="•"/>
            </a:pPr>
            <a:r>
              <a:rPr lang="fr-FR" sz="1200" dirty="0" err="1"/>
              <a:t>fill_value</a:t>
            </a:r>
            <a:r>
              <a:rPr lang="fr-FR" sz="1200" dirty="0"/>
              <a:t> </a:t>
            </a:r>
            <a:r>
              <a:rPr lang="fr-FR" sz="1200" dirty="0" err="1"/>
              <a:t>str</a:t>
            </a:r>
            <a:r>
              <a:rPr lang="fr-FR" sz="1200" dirty="0"/>
              <a:t> ou valeur numérique, par défaut=Aucun, Lorsque stratégie == "constant", </a:t>
            </a:r>
            <a:r>
              <a:rPr lang="fr-FR" sz="1200" dirty="0" err="1"/>
              <a:t>fill_value</a:t>
            </a:r>
            <a:r>
              <a:rPr lang="fr-FR" sz="1200" dirty="0"/>
              <a:t> est utilisé pour remplacer toutes les occurrences de </a:t>
            </a:r>
            <a:r>
              <a:rPr lang="fr-FR" sz="1200" dirty="0" err="1"/>
              <a:t>missing_values</a:t>
            </a:r>
            <a:r>
              <a:rPr lang="fr-FR" sz="1200" dirty="0"/>
              <a:t>. S'il est laissé à la valeur par défaut, </a:t>
            </a:r>
            <a:r>
              <a:rPr lang="fr-FR" sz="1200" dirty="0" err="1"/>
              <a:t>fill_value</a:t>
            </a:r>
            <a:r>
              <a:rPr lang="fr-FR" sz="1200" dirty="0"/>
              <a:t> sera 0 lors de l'imputation de données numériques et "</a:t>
            </a:r>
            <a:r>
              <a:rPr lang="fr-FR" sz="1200" dirty="0" err="1"/>
              <a:t>missing_value</a:t>
            </a:r>
            <a:r>
              <a:rPr lang="fr-FR" sz="1200" dirty="0"/>
              <a:t>" pour les chaînes ou les types de données d'objet.</a:t>
            </a:r>
          </a:p>
          <a:p>
            <a:pPr marL="285750" indent="-285750">
              <a:buFont typeface="Arial" panose="020B0604020202020204" pitchFamily="34" charset="0"/>
              <a:buChar char="•"/>
            </a:pPr>
            <a:r>
              <a:rPr lang="fr-FR" sz="1200" dirty="0" err="1"/>
              <a:t>verbose</a:t>
            </a:r>
            <a:r>
              <a:rPr lang="fr-FR" sz="1200" dirty="0"/>
              <a:t>, par défaut=0, Contrôle la verbosité de l'imputeur.</a:t>
            </a:r>
          </a:p>
          <a:p>
            <a:pPr marL="285750" indent="-285750">
              <a:buFont typeface="Arial" panose="020B0604020202020204" pitchFamily="34" charset="0"/>
              <a:buChar char="•"/>
            </a:pPr>
            <a:r>
              <a:rPr lang="fr-FR" sz="1200" dirty="0"/>
              <a:t>copy </a:t>
            </a:r>
            <a:r>
              <a:rPr lang="fr-FR" sz="1200" dirty="0" err="1"/>
              <a:t>bool</a:t>
            </a:r>
            <a:r>
              <a:rPr lang="fr-FR" sz="1200" dirty="0"/>
              <a:t>, par défaut=</a:t>
            </a:r>
            <a:r>
              <a:rPr lang="fr-FR" sz="1200" dirty="0" err="1"/>
              <a:t>True</a:t>
            </a:r>
            <a:r>
              <a:rPr lang="fr-FR" sz="1200" dirty="0"/>
              <a:t>, Si </a:t>
            </a:r>
            <a:r>
              <a:rPr lang="fr-FR" sz="1200" dirty="0" err="1"/>
              <a:t>True</a:t>
            </a:r>
            <a:r>
              <a:rPr lang="fr-FR" sz="1200" dirty="0"/>
              <a:t>, une copie de X sera créée. Si False, l'imputation sera effectuée sur place dans la mesure du possible. A noter que, dans les cas suivants, une nouvelle copie sera toujours effectuée, même si copy=False:</a:t>
            </a:r>
          </a:p>
          <a:p>
            <a:pPr marL="742950" lvl="1" indent="-285750">
              <a:buFont typeface="Arial" panose="020B0604020202020204" pitchFamily="34" charset="0"/>
              <a:buChar char="•"/>
            </a:pPr>
            <a:r>
              <a:rPr lang="fr-FR" sz="1200" dirty="0"/>
              <a:t>Si </a:t>
            </a:r>
            <a:r>
              <a:rPr lang="fr-FR" sz="1200" dirty="0" err="1"/>
              <a:t>Xn'est</a:t>
            </a:r>
            <a:r>
              <a:rPr lang="fr-FR" sz="1200" dirty="0"/>
              <a:t> pas un tableau de valeurs flottantes ; </a:t>
            </a:r>
          </a:p>
          <a:p>
            <a:pPr marL="742950" lvl="1" indent="-285750">
              <a:buFont typeface="Arial" panose="020B0604020202020204" pitchFamily="34" charset="0"/>
              <a:buChar char="•"/>
            </a:pPr>
            <a:r>
              <a:rPr lang="fr-FR" sz="1200" dirty="0"/>
              <a:t>Si </a:t>
            </a:r>
            <a:r>
              <a:rPr lang="fr-FR" sz="1200" dirty="0" err="1"/>
              <a:t>Xest</a:t>
            </a:r>
            <a:r>
              <a:rPr lang="fr-FR" sz="1200" dirty="0"/>
              <a:t> encodé en tant que matrice CSR ;</a:t>
            </a:r>
          </a:p>
          <a:p>
            <a:pPr marL="742950" lvl="1" indent="-285750">
              <a:buFont typeface="Arial" panose="020B0604020202020204" pitchFamily="34" charset="0"/>
              <a:buChar char="•"/>
            </a:pPr>
            <a:r>
              <a:rPr lang="fr-FR" sz="1200" dirty="0"/>
              <a:t>Si </a:t>
            </a:r>
            <a:r>
              <a:rPr lang="fr-FR" sz="1200" dirty="0" err="1"/>
              <a:t>add_indicator</a:t>
            </a:r>
            <a:r>
              <a:rPr lang="fr-FR" sz="1200" dirty="0"/>
              <a:t>=</a:t>
            </a:r>
            <a:r>
              <a:rPr lang="fr-FR" sz="1200" dirty="0" err="1"/>
              <a:t>True</a:t>
            </a:r>
            <a:r>
              <a:rPr lang="fr-FR" sz="1200" dirty="0"/>
              <a:t>.</a:t>
            </a:r>
          </a:p>
          <a:p>
            <a:r>
              <a:rPr lang="fr-FR" sz="1200" dirty="0" err="1"/>
              <a:t>add_indicator</a:t>
            </a:r>
            <a:r>
              <a:rPr lang="fr-FR" sz="1200" dirty="0"/>
              <a:t> </a:t>
            </a:r>
            <a:r>
              <a:rPr lang="fr-FR" sz="1200" dirty="0" err="1"/>
              <a:t>bool</a:t>
            </a:r>
            <a:r>
              <a:rPr lang="fr-FR" sz="1200" dirty="0"/>
              <a:t>, par défaut=False, Si </a:t>
            </a:r>
            <a:r>
              <a:rPr lang="fr-FR" sz="1200" dirty="0" err="1"/>
              <a:t>True</a:t>
            </a:r>
            <a:r>
              <a:rPr lang="fr-FR" sz="1200" dirty="0"/>
              <a:t>, une </a:t>
            </a:r>
            <a:r>
              <a:rPr lang="fr-FR" sz="1200" dirty="0" err="1"/>
              <a:t>MissingIndicatortransformation</a:t>
            </a:r>
            <a:r>
              <a:rPr lang="fr-FR" sz="1200" dirty="0"/>
              <a:t> s'empilera sur la sortie de la transformation de l'imputeur. Cela permet à un estimateur prédictif de tenir compte des données manquantes malgré l'imputation. Si une caractéristique n'a pas de valeurs manquantes au moment de l'ajustement/de l'entraînement, la caractéristique n'apparaîtra pas sur l'indicateur manquant même s'il y a des valeurs manquantes au moment de la transformation/du test.</a:t>
            </a:r>
          </a:p>
        </p:txBody>
      </p:sp>
    </p:spTree>
    <p:extLst>
      <p:ext uri="{BB962C8B-B14F-4D97-AF65-F5344CB8AC3E}">
        <p14:creationId xmlns:p14="http://schemas.microsoft.com/office/powerpoint/2010/main" val="1484277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400" dirty="0" err="1"/>
              <a:t>sklearn.preprocessing.StandardScaler</a:t>
            </a:r>
            <a:r>
              <a:rPr lang="fr-FR" sz="2400" dirty="0"/>
              <a:t>: </a:t>
            </a:r>
            <a:r>
              <a:rPr lang="fr-FR" sz="2400" b="0" i="0" dirty="0">
                <a:solidFill>
                  <a:srgbClr val="212529"/>
                </a:solidFill>
                <a:effectLst/>
                <a:latin typeface="Calibri" panose="020F0502020204030204" pitchFamily="34" charset="0"/>
              </a:rPr>
              <a:t>Standardise les caractéristiques en supprimant la moyenne et en adaptant la variance à l'unité.</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91746" y="2223230"/>
            <a:ext cx="9808508" cy="2677656"/>
          </a:xfrm>
          <a:prstGeom prst="rect">
            <a:avLst/>
          </a:prstGeom>
          <a:noFill/>
        </p:spPr>
        <p:txBody>
          <a:bodyPr wrap="square">
            <a:spAutoFit/>
          </a:bodyPr>
          <a:lstStyle/>
          <a:p>
            <a:r>
              <a:rPr lang="fr-FR" sz="1200" dirty="0"/>
              <a:t>Le centrage et la mise à l'échelle se produisent indépendamment sur chaque caractéristique en calculant les statistiques pertinentes sur les échantillons de l'ensemble d'apprentissage. La moyenne et l'écart type sont ensuite stockés pour être utilisés sur des données ultérieures à l'aide de </a:t>
            </a:r>
            <a:r>
              <a:rPr lang="fr-FR" sz="1200" dirty="0" err="1"/>
              <a:t>transform</a:t>
            </a:r>
            <a:r>
              <a:rPr lang="fr-FR" sz="1200" dirty="0"/>
              <a:t>.</a:t>
            </a:r>
          </a:p>
          <a:p>
            <a:endParaRPr lang="fr-FR" sz="1200" dirty="0"/>
          </a:p>
          <a:p>
            <a:r>
              <a:rPr lang="fr-FR" sz="1200" dirty="0"/>
              <a:t>Paramètres</a:t>
            </a:r>
          </a:p>
          <a:p>
            <a:r>
              <a:rPr lang="fr-FR" sz="1200" dirty="0"/>
              <a:t>copy </a:t>
            </a:r>
            <a:r>
              <a:rPr lang="fr-FR" sz="1200" dirty="0" err="1"/>
              <a:t>bool</a:t>
            </a:r>
            <a:r>
              <a:rPr lang="fr-FR" sz="1200" dirty="0"/>
              <a:t>, par défaut=</a:t>
            </a:r>
            <a:r>
              <a:rPr lang="fr-FR" sz="1200" dirty="0" err="1"/>
              <a:t>True</a:t>
            </a:r>
            <a:endParaRPr lang="fr-FR" sz="1200" dirty="0"/>
          </a:p>
          <a:p>
            <a:r>
              <a:rPr lang="fr-FR" sz="1200" dirty="0"/>
              <a:t>Si False, essayez d'éviter une copie et effectuez une mise à l'échelle sur place à la place. Il n'est pas garanti que cela fonctionne toujours sur place ; Par exemple, si les données ne sont pas un tableau </a:t>
            </a:r>
            <a:r>
              <a:rPr lang="fr-FR" sz="1200" dirty="0" err="1"/>
              <a:t>NumPy</a:t>
            </a:r>
            <a:r>
              <a:rPr lang="fr-FR" sz="1200" dirty="0"/>
              <a:t> ou une matrice CSR </a:t>
            </a:r>
            <a:r>
              <a:rPr lang="fr-FR" sz="1200" dirty="0" err="1"/>
              <a:t>scipy.sparse</a:t>
            </a:r>
            <a:r>
              <a:rPr lang="fr-FR" sz="1200" dirty="0"/>
              <a:t>, une copie peut toujours être renvoyée.</a:t>
            </a:r>
          </a:p>
          <a:p>
            <a:endParaRPr lang="fr-FR" sz="1200" dirty="0"/>
          </a:p>
          <a:p>
            <a:r>
              <a:rPr lang="fr-FR" sz="1200" dirty="0" err="1"/>
              <a:t>with_mean</a:t>
            </a:r>
            <a:r>
              <a:rPr lang="fr-FR" sz="1200" dirty="0"/>
              <a:t> </a:t>
            </a:r>
            <a:r>
              <a:rPr lang="fr-FR" sz="1200" dirty="0" err="1"/>
              <a:t>bool</a:t>
            </a:r>
            <a:r>
              <a:rPr lang="fr-FR" sz="1200" dirty="0"/>
              <a:t>, default=</a:t>
            </a:r>
            <a:r>
              <a:rPr lang="fr-FR" sz="1200" dirty="0" err="1"/>
              <a:t>True</a:t>
            </a:r>
            <a:endParaRPr lang="fr-FR" sz="1200" dirty="0"/>
          </a:p>
          <a:p>
            <a:r>
              <a:rPr lang="fr-FR" sz="1200" dirty="0"/>
              <a:t>Si </a:t>
            </a:r>
            <a:r>
              <a:rPr lang="fr-FR" sz="1200" dirty="0" err="1"/>
              <a:t>True</a:t>
            </a:r>
            <a:r>
              <a:rPr lang="fr-FR" sz="1200" dirty="0"/>
              <a:t>, centrez les données avant la mise à l'échelle. Cela ne fonctionne pas (et soulèvera une exception) lorsqu'il est tenté sur des matrices creuses, car les centrer implique la construction d'une matrice dense qui, dans les cas d'utilisation courants, est susceptible d'être trop grande pour tenir dans la mémoire.</a:t>
            </a:r>
          </a:p>
          <a:p>
            <a:endParaRPr lang="fr-FR" sz="1200" dirty="0"/>
          </a:p>
          <a:p>
            <a:r>
              <a:rPr lang="fr-FR" sz="1200" dirty="0" err="1"/>
              <a:t>with_std</a:t>
            </a:r>
            <a:r>
              <a:rPr lang="fr-FR" sz="1200" dirty="0"/>
              <a:t> </a:t>
            </a:r>
            <a:r>
              <a:rPr lang="fr-FR" sz="1200" dirty="0" err="1"/>
              <a:t>bool</a:t>
            </a:r>
            <a:r>
              <a:rPr lang="fr-FR" sz="1200" dirty="0"/>
              <a:t>, default=</a:t>
            </a:r>
            <a:r>
              <a:rPr lang="fr-FR" sz="1200" dirty="0" err="1"/>
              <a:t>True</a:t>
            </a:r>
            <a:endParaRPr lang="fr-FR" sz="1200" dirty="0"/>
          </a:p>
          <a:p>
            <a:r>
              <a:rPr lang="fr-FR" sz="1200" dirty="0"/>
              <a:t>Si </a:t>
            </a:r>
            <a:r>
              <a:rPr lang="fr-FR" sz="1200" dirty="0" err="1"/>
              <a:t>True</a:t>
            </a:r>
            <a:r>
              <a:rPr lang="fr-FR" sz="1200" dirty="0"/>
              <a:t>, redimensionnez les données à la variance unitaire (ou, de manière équivalente, à l'écart type unitaire).</a:t>
            </a:r>
          </a:p>
        </p:txBody>
      </p:sp>
    </p:spTree>
    <p:extLst>
      <p:ext uri="{BB962C8B-B14F-4D97-AF65-F5344CB8AC3E}">
        <p14:creationId xmlns:p14="http://schemas.microsoft.com/office/powerpoint/2010/main" val="2991350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400" dirty="0" err="1"/>
              <a:t>sklearn.preprocessing.OneHotEncoder</a:t>
            </a:r>
            <a:r>
              <a:rPr lang="fr-FR" sz="2400" dirty="0"/>
              <a:t>: </a:t>
            </a:r>
            <a:r>
              <a:rPr lang="fr-FR" sz="2400" b="0" i="0" dirty="0">
                <a:solidFill>
                  <a:srgbClr val="212529"/>
                </a:solidFill>
                <a:effectLst/>
                <a:latin typeface="Calibri" panose="020F0502020204030204" pitchFamily="34" charset="0"/>
              </a:rPr>
              <a:t>Encode les caractéristiques catégorielles sous la forme d'un tableau numérique unique.</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91746" y="1595021"/>
            <a:ext cx="9808508" cy="5262979"/>
          </a:xfrm>
          <a:prstGeom prst="rect">
            <a:avLst/>
          </a:prstGeom>
          <a:noFill/>
        </p:spPr>
        <p:txBody>
          <a:bodyPr wrap="square">
            <a:spAutoFit/>
          </a:bodyPr>
          <a:lstStyle/>
          <a:p>
            <a:r>
              <a:rPr lang="fr-FR" sz="1200" dirty="0"/>
              <a:t>L'entrée de ce transformateur doit être un tableau d'entiers ou de chaînes, indiquant les valeurs prises par les caractéristiques catégorielles (discrètes). Les caractéristiques sont encodées à l'aide d'un schéma d'encodage </a:t>
            </a:r>
            <a:r>
              <a:rPr lang="fr-FR" sz="1200" dirty="0" err="1"/>
              <a:t>one-hot</a:t>
            </a:r>
            <a:r>
              <a:rPr lang="fr-FR" sz="1200" dirty="0"/>
              <a:t> (alias « one-of-K » ou « factice »). Cela crée une colonne binaire pour chaque catégorie et renvoie une matrice clairsemée ou un tableau dense (selon le </a:t>
            </a:r>
            <a:r>
              <a:rPr lang="fr-FR" sz="1200" dirty="0" err="1"/>
              <a:t>sparse</a:t>
            </a:r>
            <a:r>
              <a:rPr lang="fr-FR" sz="1200" dirty="0"/>
              <a:t> paramètre)</a:t>
            </a:r>
          </a:p>
          <a:p>
            <a:r>
              <a:rPr lang="fr-FR" sz="1200" dirty="0"/>
              <a:t>Paramètres</a:t>
            </a:r>
          </a:p>
          <a:p>
            <a:r>
              <a:rPr lang="fr-FR" sz="1200" b="1" dirty="0"/>
              <a:t>catégories 'auto' ou une liste de type tableau, default='auto'</a:t>
            </a:r>
          </a:p>
          <a:p>
            <a:r>
              <a:rPr lang="fr-FR" sz="1200" dirty="0"/>
              <a:t>Catégories (valeurs uniques) par fonctionnalité :</a:t>
            </a:r>
          </a:p>
          <a:p>
            <a:pPr marL="171450" indent="-171450">
              <a:buFont typeface="Arial" panose="020B0604020202020204" pitchFamily="34" charset="0"/>
              <a:buChar char="•"/>
            </a:pPr>
            <a:r>
              <a:rPr lang="fr-FR" sz="1200" dirty="0"/>
              <a:t>'auto' : Déterminez automatiquement les catégories à partir des données d'entraînement.</a:t>
            </a:r>
          </a:p>
          <a:p>
            <a:pPr marL="171450" indent="-171450">
              <a:buFont typeface="Arial" panose="020B0604020202020204" pitchFamily="34" charset="0"/>
              <a:buChar char="•"/>
            </a:pPr>
            <a:r>
              <a:rPr lang="fr-FR" sz="1200" dirty="0" err="1"/>
              <a:t>list</a:t>
            </a:r>
            <a:r>
              <a:rPr lang="fr-FR" sz="1200" dirty="0"/>
              <a:t> : </a:t>
            </a:r>
            <a:r>
              <a:rPr lang="fr-FR" sz="1200" dirty="0" err="1"/>
              <a:t>categories</a:t>
            </a:r>
            <a:r>
              <a:rPr lang="fr-FR" sz="1200" dirty="0"/>
              <a:t>[i]contient les catégories attendues dans la </a:t>
            </a:r>
            <a:r>
              <a:rPr lang="fr-FR" sz="1200" dirty="0" err="1"/>
              <a:t>ième</a:t>
            </a:r>
            <a:r>
              <a:rPr lang="fr-FR" sz="1200" dirty="0"/>
              <a:t> colonne. Les catégories transmises ne doivent pas mélanger des chaînes et des valeurs numériques au sein d'une même entité et doivent être triées en cas de valeurs numériques.</a:t>
            </a:r>
          </a:p>
          <a:p>
            <a:r>
              <a:rPr lang="fr-FR" sz="1200" b="1" dirty="0"/>
              <a:t>Drop {'first', '</a:t>
            </a:r>
            <a:r>
              <a:rPr lang="fr-FR" sz="1200" b="1" dirty="0" err="1"/>
              <a:t>if_binary</a:t>
            </a:r>
            <a:r>
              <a:rPr lang="fr-FR" sz="1200" b="1" dirty="0"/>
              <a:t>'} ou un tableau de forme (</a:t>
            </a:r>
            <a:r>
              <a:rPr lang="fr-FR" sz="1200" b="1" dirty="0" err="1"/>
              <a:t>n_features</a:t>
            </a:r>
            <a:r>
              <a:rPr lang="fr-FR" sz="1200" b="1" dirty="0"/>
              <a:t>,), par défaut = Aucun</a:t>
            </a:r>
          </a:p>
          <a:p>
            <a:r>
              <a:rPr lang="fr-FR" sz="1200" dirty="0"/>
              <a:t>Spécifie une méthodologie à utiliser pour supprimer l'une des catégories par fonctionnalité. Ceci est utile dans les situations où des caractéristiques parfaitement colinéaires posent des problèmes, comme lors de l'alimentation des données résultantes dans un réseau de neurones ou une régression non régularisée.</a:t>
            </a:r>
          </a:p>
          <a:p>
            <a:r>
              <a:rPr lang="fr-FR" sz="1200" dirty="0"/>
              <a:t>Cependant, la suppression d'une catégorie casse la symétrie de la représentation d'origine et peut donc induire un biais dans les modèles en aval, par exemple pour les modèles de classification linéaire pénalisée ou de régression.</a:t>
            </a:r>
          </a:p>
          <a:p>
            <a:pPr marL="171450" indent="-171450">
              <a:buFont typeface="Arial" panose="020B0604020202020204" pitchFamily="34" charset="0"/>
              <a:buChar char="•"/>
            </a:pPr>
            <a:r>
              <a:rPr lang="fr-FR" sz="1200" dirty="0"/>
              <a:t>Aucun : conserve toutes les fonctionnalités (par défaut).</a:t>
            </a:r>
          </a:p>
          <a:p>
            <a:pPr marL="171450" indent="-171450">
              <a:buFont typeface="Arial" panose="020B0604020202020204" pitchFamily="34" charset="0"/>
              <a:buChar char="•"/>
            </a:pPr>
            <a:r>
              <a:rPr lang="fr-FR" sz="1200" dirty="0"/>
              <a:t>'first' : supprime la première catégorie de chaque fonctionnalité. Si une seule catégorie est présente, la fonctionnalité sera entièrement supprimée.</a:t>
            </a:r>
          </a:p>
          <a:p>
            <a:pPr marL="171450" indent="-171450">
              <a:buFont typeface="Arial" panose="020B0604020202020204" pitchFamily="34" charset="0"/>
              <a:buChar char="•"/>
            </a:pPr>
            <a:r>
              <a:rPr lang="fr-FR" sz="1200" dirty="0"/>
              <a:t>'</a:t>
            </a:r>
            <a:r>
              <a:rPr lang="fr-FR" sz="1200" dirty="0" err="1"/>
              <a:t>if_binary</a:t>
            </a:r>
            <a:r>
              <a:rPr lang="fr-FR" sz="1200" dirty="0"/>
              <a:t>' : supprime la première catégorie de chaque fonctionnalité avec deux catégories. Les fonctionnalités avec 1 ou plus de 2 catégories sont laissées intactes.</a:t>
            </a:r>
          </a:p>
          <a:p>
            <a:pPr marL="171450" indent="-171450">
              <a:buFont typeface="Arial" panose="020B0604020202020204" pitchFamily="34" charset="0"/>
              <a:buChar char="•"/>
            </a:pPr>
            <a:r>
              <a:rPr lang="fr-FR" sz="1200" dirty="0" err="1"/>
              <a:t>array</a:t>
            </a:r>
            <a:r>
              <a:rPr lang="fr-FR" sz="1200" dirty="0"/>
              <a:t> : drop[i]est la catégorie dans la fonctionnalité qui doit être </a:t>
            </a:r>
            <a:r>
              <a:rPr lang="fr-FR" sz="1200" dirty="0" err="1"/>
              <a:t>supprimée.X</a:t>
            </a:r>
            <a:r>
              <a:rPr lang="fr-FR" sz="1200" dirty="0"/>
              <a:t>[:, i]</a:t>
            </a:r>
          </a:p>
          <a:p>
            <a:r>
              <a:rPr lang="fr-FR" sz="1200" b="1" dirty="0" err="1"/>
              <a:t>sparse</a:t>
            </a:r>
            <a:r>
              <a:rPr lang="fr-FR" sz="1200" b="1" dirty="0"/>
              <a:t>, par défaut=</a:t>
            </a:r>
            <a:r>
              <a:rPr lang="fr-FR" sz="1200" b="1" dirty="0" err="1"/>
              <a:t>True</a:t>
            </a:r>
            <a:endParaRPr lang="fr-FR" sz="1200" b="1" dirty="0"/>
          </a:p>
          <a:p>
            <a:r>
              <a:rPr lang="fr-FR" sz="1200" dirty="0"/>
              <a:t>Renverra une matrice creuse si elle est définie sur </a:t>
            </a:r>
            <a:r>
              <a:rPr lang="fr-FR" sz="1200" dirty="0" err="1"/>
              <a:t>True</a:t>
            </a:r>
            <a:r>
              <a:rPr lang="fr-FR" sz="1200" dirty="0"/>
              <a:t> sinon renverra un tableau.</a:t>
            </a:r>
          </a:p>
          <a:p>
            <a:r>
              <a:rPr lang="fr-FR" sz="1200" b="1" dirty="0"/>
              <a:t>type de nombre </a:t>
            </a:r>
            <a:r>
              <a:rPr lang="fr-FR" sz="1200" b="1" dirty="0" err="1"/>
              <a:t>dtype</a:t>
            </a:r>
            <a:r>
              <a:rPr lang="fr-FR" sz="1200" b="1" dirty="0"/>
              <a:t> , par défaut=</a:t>
            </a:r>
            <a:r>
              <a:rPr lang="fr-FR" sz="1200" b="1" dirty="0" err="1"/>
              <a:t>float</a:t>
            </a:r>
            <a:endParaRPr lang="fr-FR" sz="1200" b="1" dirty="0"/>
          </a:p>
          <a:p>
            <a:r>
              <a:rPr lang="fr-FR" sz="1200" dirty="0"/>
              <a:t>Type de sortie souhaité.</a:t>
            </a:r>
          </a:p>
          <a:p>
            <a:r>
              <a:rPr lang="fr-FR" sz="1200" b="1" dirty="0" err="1"/>
              <a:t>handle_unknown</a:t>
            </a:r>
            <a:r>
              <a:rPr lang="fr-FR" sz="1200" b="1" dirty="0"/>
              <a:t> {'</a:t>
            </a:r>
            <a:r>
              <a:rPr lang="fr-FR" sz="1200" b="1" dirty="0" err="1"/>
              <a:t>error</a:t>
            </a:r>
            <a:r>
              <a:rPr lang="fr-FR" sz="1200" b="1" dirty="0"/>
              <a:t>', 'ignore'}, default='</a:t>
            </a:r>
            <a:r>
              <a:rPr lang="fr-FR" sz="1200" b="1" dirty="0" err="1"/>
              <a:t>error</a:t>
            </a:r>
            <a:r>
              <a:rPr lang="fr-FR" sz="1200" b="1" dirty="0"/>
              <a:t>'</a:t>
            </a:r>
          </a:p>
          <a:p>
            <a:r>
              <a:rPr lang="fr-FR" sz="1200" dirty="0"/>
              <a:t>S'il faut lever une erreur ou ignorer si une caractéristique catégorielle inconnue est présente pendant la transformation (la valeur par défaut est de lever). Lorsque ce paramètre est défini sur « ignorer » et qu'une catégorie inconnue est rencontrée lors de la transformation, les colonnes encodées à chaud résultantes pour cette fonctionnalité seront toutes des zéros. Dans la transformée inverse, une catégorie inconnue sera notée Aucune.</a:t>
            </a:r>
          </a:p>
        </p:txBody>
      </p:sp>
    </p:spTree>
    <p:extLst>
      <p:ext uri="{BB962C8B-B14F-4D97-AF65-F5344CB8AC3E}">
        <p14:creationId xmlns:p14="http://schemas.microsoft.com/office/powerpoint/2010/main" val="3778002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7E84A-5DA9-4178-9967-7730966D466A}"/>
              </a:ext>
            </a:extLst>
          </p:cNvPr>
          <p:cNvSpPr>
            <a:spLocks noGrp="1"/>
          </p:cNvSpPr>
          <p:nvPr>
            <p:ph type="title"/>
          </p:nvPr>
        </p:nvSpPr>
        <p:spPr/>
        <p:txBody>
          <a:bodyPr/>
          <a:lstStyle/>
          <a:p>
            <a:r>
              <a:rPr lang="fr-FR" dirty="0"/>
              <a:t>Démarche globale</a:t>
            </a:r>
          </a:p>
        </p:txBody>
      </p:sp>
      <p:graphicFrame>
        <p:nvGraphicFramePr>
          <p:cNvPr id="3" name="Diagramme 2">
            <a:extLst>
              <a:ext uri="{FF2B5EF4-FFF2-40B4-BE49-F238E27FC236}">
                <a16:creationId xmlns:a16="http://schemas.microsoft.com/office/drawing/2014/main" id="{F420844A-2D84-4909-A314-2C34E6119D54}"/>
              </a:ext>
            </a:extLst>
          </p:cNvPr>
          <p:cNvGraphicFramePr/>
          <p:nvPr/>
        </p:nvGraphicFramePr>
        <p:xfrm>
          <a:off x="855406" y="2286000"/>
          <a:ext cx="10353368" cy="3852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158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E103809-97C6-414D-8412-1DE355804A3A}"/>
              </a:ext>
            </a:extLst>
          </p:cNvPr>
          <p:cNvPicPr>
            <a:picLocks noChangeAspect="1"/>
          </p:cNvPicPr>
          <p:nvPr/>
        </p:nvPicPr>
        <p:blipFill>
          <a:blip r:embed="rId3"/>
          <a:stretch>
            <a:fillRect/>
          </a:stretch>
        </p:blipFill>
        <p:spPr>
          <a:xfrm>
            <a:off x="895149" y="570296"/>
            <a:ext cx="10164278" cy="5717407"/>
          </a:xfrm>
          <a:prstGeom prst="rect">
            <a:avLst/>
          </a:prstGeom>
        </p:spPr>
      </p:pic>
    </p:spTree>
    <p:extLst>
      <p:ext uri="{BB962C8B-B14F-4D97-AF65-F5344CB8AC3E}">
        <p14:creationId xmlns:p14="http://schemas.microsoft.com/office/powerpoint/2010/main" val="1380215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pour une image  15"/>
          <p:cNvSpPr>
            <a:spLocks noGrp="1"/>
          </p:cNvSpPr>
          <p:nvPr>
            <p:ph type="pic" sz="quarter" idx="16"/>
          </p:nvPr>
        </p:nvSpPr>
        <p:spPr>
          <a:xfrm>
            <a:off x="-832229" y="1260375"/>
            <a:ext cx="4397256" cy="4336451"/>
          </a:xfrm>
          <a:gradFill flip="none" rotWithShape="1">
            <a:gsLst>
              <a:gs pos="0">
                <a:srgbClr val="5F4B8B"/>
              </a:gs>
              <a:gs pos="100000">
                <a:srgbClr val="D32E5E"/>
              </a:gs>
            </a:gsLst>
            <a:lin ang="0" scaled="1"/>
            <a:tileRect/>
          </a:gradFill>
        </p:spPr>
      </p:sp>
      <p:sp>
        <p:nvSpPr>
          <p:cNvPr id="6" name="Rectangle 5"/>
          <p:cNvSpPr>
            <a:spLocks/>
          </p:cNvSpPr>
          <p:nvPr/>
        </p:nvSpPr>
        <p:spPr>
          <a:xfrm>
            <a:off x="3184467" y="570516"/>
            <a:ext cx="7772400" cy="446276"/>
          </a:xfrm>
          <a:prstGeom prst="rect">
            <a:avLst/>
          </a:prstGeom>
          <a:noFill/>
        </p:spPr>
        <p:txBody>
          <a:bodyPr wrap="square" lIns="0" tIns="0" rIns="0" bIns="0" rtlCol="0">
            <a:spAutoFit/>
          </a:bodyPr>
          <a:lstStyle/>
          <a:p>
            <a:pPr algn="ctr">
              <a:lnSpc>
                <a:spcPct val="80000"/>
              </a:lnSpc>
            </a:pPr>
            <a:r>
              <a:rPr lang="fr-FR" sz="3600" dirty="0">
                <a:latin typeface="Titillium Lt" panose="00000400000000000000" pitchFamily="50" charset="0"/>
              </a:rPr>
              <a:t>Des questions ?</a:t>
            </a:r>
          </a:p>
        </p:txBody>
      </p:sp>
      <p:pic>
        <p:nvPicPr>
          <p:cNvPr id="8" name="Graphique 7">
            <a:extLst>
              <a:ext uri="{FF2B5EF4-FFF2-40B4-BE49-F238E27FC236}">
                <a16:creationId xmlns:a16="http://schemas.microsoft.com/office/drawing/2014/main" id="{A1E6DE8C-A56A-4ADE-B786-6A284B609F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631" y="2472759"/>
            <a:ext cx="1975563" cy="1896539"/>
          </a:xfrm>
          <a:prstGeom prst="rect">
            <a:avLst/>
          </a:prstGeom>
        </p:spPr>
      </p:pic>
      <p:pic>
        <p:nvPicPr>
          <p:cNvPr id="5" name="Espace réservé pour une image  31">
            <a:extLst>
              <a:ext uri="{FF2B5EF4-FFF2-40B4-BE49-F238E27FC236}">
                <a16:creationId xmlns:a16="http://schemas.microsoft.com/office/drawing/2014/main" id="{208C0C36-21B8-4A8B-BBA6-075362BD41F5}"/>
              </a:ext>
            </a:extLst>
          </p:cNvPr>
          <p:cNvPicPr>
            <a:picLocks noChangeAspect="1"/>
          </p:cNvPicPr>
          <p:nvPr/>
        </p:nvPicPr>
        <p:blipFill>
          <a:blip r:embed="rId5">
            <a:grayscl/>
          </a:blip>
          <a:srcRect/>
          <a:stretch/>
        </p:blipFill>
        <p:spPr>
          <a:xfrm>
            <a:off x="6383484" y="1918973"/>
            <a:ext cx="1600200" cy="1632917"/>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pic>
      <p:grpSp>
        <p:nvGrpSpPr>
          <p:cNvPr id="7" name="Group 4">
            <a:extLst>
              <a:ext uri="{FF2B5EF4-FFF2-40B4-BE49-F238E27FC236}">
                <a16:creationId xmlns:a16="http://schemas.microsoft.com/office/drawing/2014/main" id="{8ED14472-199D-41F0-835C-179C23369471}"/>
              </a:ext>
            </a:extLst>
          </p:cNvPr>
          <p:cNvGrpSpPr/>
          <p:nvPr/>
        </p:nvGrpSpPr>
        <p:grpSpPr>
          <a:xfrm>
            <a:off x="5341177" y="3673547"/>
            <a:ext cx="3684814" cy="1265294"/>
            <a:chOff x="1790700" y="3227618"/>
            <a:chExt cx="3684814" cy="861339"/>
          </a:xfrm>
        </p:grpSpPr>
        <p:sp>
          <p:nvSpPr>
            <p:cNvPr id="9" name="TextBox 5">
              <a:extLst>
                <a:ext uri="{FF2B5EF4-FFF2-40B4-BE49-F238E27FC236}">
                  <a16:creationId xmlns:a16="http://schemas.microsoft.com/office/drawing/2014/main" id="{A976ED3A-1AFC-4EC6-B3E8-1ED0352539AB}"/>
                </a:ext>
              </a:extLst>
            </p:cNvPr>
            <p:cNvSpPr txBox="1"/>
            <p:nvPr/>
          </p:nvSpPr>
          <p:spPr>
            <a:xfrm>
              <a:off x="1790700" y="3227618"/>
              <a:ext cx="3684814" cy="543085"/>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Titillium Lt" panose="00000400000000000000" pitchFamily="50" charset="0"/>
                  <a:ea typeface="Titillium Light" charset="0"/>
                  <a:cs typeface="Calibri" panose="020F0502020204030204" pitchFamily="34" charset="0"/>
                </a:rPr>
                <a:t>Anne-Sophie GIMENEZ</a:t>
              </a:r>
            </a:p>
          </p:txBody>
        </p:sp>
        <p:sp>
          <p:nvSpPr>
            <p:cNvPr id="10" name="TextBox 6">
              <a:extLst>
                <a:ext uri="{FF2B5EF4-FFF2-40B4-BE49-F238E27FC236}">
                  <a16:creationId xmlns:a16="http://schemas.microsoft.com/office/drawing/2014/main" id="{5C9D39BD-9A8E-4954-9225-834C93F93CA3}"/>
                </a:ext>
              </a:extLst>
            </p:cNvPr>
            <p:cNvSpPr txBox="1"/>
            <p:nvPr/>
          </p:nvSpPr>
          <p:spPr>
            <a:xfrm>
              <a:off x="2280398" y="3787253"/>
              <a:ext cx="2705420" cy="301704"/>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600" spc="300" dirty="0">
                  <a:latin typeface="Titillium" panose="00000500000000000000" pitchFamily="50" charset="0"/>
                  <a:ea typeface="Titillium" charset="0"/>
                  <a:cs typeface="Titillium" charset="0"/>
                  <a:hlinkClick r:id="rId6"/>
                </a:rPr>
                <a:t>a</a:t>
              </a:r>
              <a:r>
                <a:rPr kumimoji="0" lang="en-US" sz="1600" b="0" i="0" u="none" strike="noStrike" kern="1200" cap="none" spc="300" normalizeH="0" baseline="0" noProof="0" dirty="0">
                  <a:ln>
                    <a:noFill/>
                  </a:ln>
                  <a:effectLst/>
                  <a:uLnTx/>
                  <a:uFillTx/>
                  <a:latin typeface="Titillium" panose="00000500000000000000" pitchFamily="50" charset="0"/>
                  <a:ea typeface="Titillium" charset="0"/>
                  <a:cs typeface="Titillium" charset="0"/>
                  <a:hlinkClick r:id="rId6"/>
                </a:rPr>
                <a:t>nne-sophie@widid.fr</a:t>
              </a:r>
              <a:endParaRPr lang="fr-FR" sz="1600" dirty="0">
                <a:latin typeface="Titillium" panose="00000500000000000000" pitchFamily="50" charset="0"/>
              </a:endParaRPr>
            </a:p>
            <a:p>
              <a:pPr algn="ctr"/>
              <a:r>
                <a:rPr lang="fr-FR" sz="1600" dirty="0">
                  <a:latin typeface="Titillium" panose="00000500000000000000" pitchFamily="50" charset="0"/>
                </a:rPr>
                <a:t> 06 74 57 89 57 </a:t>
              </a:r>
              <a:endParaRPr kumimoji="0" lang="en-US" sz="1600" b="0" i="0" u="none" strike="noStrike" kern="1200" cap="none" spc="300" normalizeH="0" baseline="0" noProof="0" dirty="0">
                <a:ln>
                  <a:noFill/>
                </a:ln>
                <a:effectLst/>
                <a:uLnTx/>
                <a:uFillTx/>
                <a:latin typeface="Titillium" panose="00000500000000000000" pitchFamily="50" charset="0"/>
                <a:ea typeface="Titillium" charset="0"/>
                <a:cs typeface="Titillium" charset="0"/>
              </a:endParaRPr>
            </a:p>
          </p:txBody>
        </p:sp>
      </p:grpSp>
      <p:sp>
        <p:nvSpPr>
          <p:cNvPr id="19" name="Shape 3899">
            <a:hlinkClick r:id="rId7"/>
            <a:extLst>
              <a:ext uri="{FF2B5EF4-FFF2-40B4-BE49-F238E27FC236}">
                <a16:creationId xmlns:a16="http://schemas.microsoft.com/office/drawing/2014/main" id="{A3356298-C768-4063-AF7C-28B4715A9D7D}"/>
              </a:ext>
            </a:extLst>
          </p:cNvPr>
          <p:cNvSpPr/>
          <p:nvPr/>
        </p:nvSpPr>
        <p:spPr>
          <a:xfrm>
            <a:off x="6723100" y="5093711"/>
            <a:ext cx="920968" cy="92096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Tree>
    <p:extLst>
      <p:ext uri="{BB962C8B-B14F-4D97-AF65-F5344CB8AC3E}">
        <p14:creationId xmlns:p14="http://schemas.microsoft.com/office/powerpoint/2010/main" val="67608475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descr="Une image contenant objet&#10;&#10;Description générée automatiquement">
            <a:extLst>
              <a:ext uri="{FF2B5EF4-FFF2-40B4-BE49-F238E27FC236}">
                <a16:creationId xmlns:a16="http://schemas.microsoft.com/office/drawing/2014/main" id="{C3AB8E08-C613-439B-8F71-7FE6E5396691}"/>
              </a:ext>
            </a:extLst>
          </p:cNvPr>
          <p:cNvPicPr>
            <a:picLocks noGrp="1" noChangeAspect="1"/>
          </p:cNvPicPr>
          <p:nvPr>
            <p:ph type="pic" sz="quarter" idx="4294967295"/>
          </p:nvPr>
        </p:nvPicPr>
        <p:blipFill>
          <a:blip r:embed="rId2"/>
          <a:stretch>
            <a:fillRect/>
          </a:stretch>
        </p:blipFill>
        <p:spPr>
          <a:xfrm>
            <a:off x="0" y="525463"/>
            <a:ext cx="11737975" cy="5807075"/>
          </a:xfrm>
          <a:prstGeom prst="rect">
            <a:avLst/>
          </a:prstGeom>
          <a:noFill/>
        </p:spPr>
      </p:pic>
      <p:sp>
        <p:nvSpPr>
          <p:cNvPr id="19" name="ZoneTexte 18">
            <a:extLst>
              <a:ext uri="{FF2B5EF4-FFF2-40B4-BE49-F238E27FC236}">
                <a16:creationId xmlns:a16="http://schemas.microsoft.com/office/drawing/2014/main" id="{3EAA8571-00EC-41EF-A20D-9A634C48F77E}"/>
              </a:ext>
            </a:extLst>
          </p:cNvPr>
          <p:cNvSpPr txBox="1"/>
          <p:nvPr/>
        </p:nvSpPr>
        <p:spPr>
          <a:xfrm>
            <a:off x="2218646" y="1068733"/>
            <a:ext cx="7754705" cy="3770263"/>
          </a:xfrm>
          <a:prstGeom prst="rect">
            <a:avLst/>
          </a:prstGeom>
          <a:noFill/>
        </p:spPr>
        <p:txBody>
          <a:bodyPr wrap="square" rtlCol="0">
            <a:spAutoFit/>
          </a:bodyPr>
          <a:lstStyle/>
          <a:p>
            <a:r>
              <a:rPr lang="fr-FR" sz="23900" dirty="0">
                <a:solidFill>
                  <a:srgbClr val="BAC2D7"/>
                </a:solidFill>
                <a:latin typeface="Titillium" panose="00000500000000000000" pitchFamily="50" charset="0"/>
              </a:rPr>
              <a:t>Merci</a:t>
            </a:r>
          </a:p>
        </p:txBody>
      </p:sp>
    </p:spTree>
    <p:extLst>
      <p:ext uri="{BB962C8B-B14F-4D97-AF65-F5344CB8AC3E}">
        <p14:creationId xmlns:p14="http://schemas.microsoft.com/office/powerpoint/2010/main" val="1361332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B0AD9F85-2255-4E72-B5E6-E109F06B628A}"/>
              </a:ext>
            </a:extLst>
          </p:cNvPr>
          <p:cNvGrpSpPr/>
          <p:nvPr/>
        </p:nvGrpSpPr>
        <p:grpSpPr>
          <a:xfrm>
            <a:off x="302606" y="682511"/>
            <a:ext cx="7335678" cy="4355770"/>
            <a:chOff x="302606" y="682511"/>
            <a:chExt cx="7335678" cy="4355770"/>
          </a:xfrm>
        </p:grpSpPr>
        <p:sp>
          <p:nvSpPr>
            <p:cNvPr id="4" name="Forme libre : forme 3">
              <a:extLst>
                <a:ext uri="{FF2B5EF4-FFF2-40B4-BE49-F238E27FC236}">
                  <a16:creationId xmlns:a16="http://schemas.microsoft.com/office/drawing/2014/main" id="{30EEEC3D-9418-4567-923B-D87D32C93742}"/>
                </a:ext>
              </a:extLst>
            </p:cNvPr>
            <p:cNvSpPr/>
            <p:nvPr/>
          </p:nvSpPr>
          <p:spPr>
            <a:xfrm>
              <a:off x="1420938" y="682511"/>
              <a:ext cx="6064946" cy="584435"/>
            </a:xfrm>
            <a:custGeom>
              <a:avLst/>
              <a:gdLst>
                <a:gd name="connsiteX0" fmla="*/ 0 w 8275942"/>
                <a:gd name="connsiteY0" fmla="*/ 150768 h 1507678"/>
                <a:gd name="connsiteX1" fmla="*/ 150768 w 8275942"/>
                <a:gd name="connsiteY1" fmla="*/ 0 h 1507678"/>
                <a:gd name="connsiteX2" fmla="*/ 8125174 w 8275942"/>
                <a:gd name="connsiteY2" fmla="*/ 0 h 1507678"/>
                <a:gd name="connsiteX3" fmla="*/ 8275942 w 8275942"/>
                <a:gd name="connsiteY3" fmla="*/ 150768 h 1507678"/>
                <a:gd name="connsiteX4" fmla="*/ 8275942 w 8275942"/>
                <a:gd name="connsiteY4" fmla="*/ 1356910 h 1507678"/>
                <a:gd name="connsiteX5" fmla="*/ 8125174 w 8275942"/>
                <a:gd name="connsiteY5" fmla="*/ 1507678 h 1507678"/>
                <a:gd name="connsiteX6" fmla="*/ 150768 w 8275942"/>
                <a:gd name="connsiteY6" fmla="*/ 1507678 h 1507678"/>
                <a:gd name="connsiteX7" fmla="*/ 0 w 8275942"/>
                <a:gd name="connsiteY7" fmla="*/ 1356910 h 1507678"/>
                <a:gd name="connsiteX8" fmla="*/ 0 w 8275942"/>
                <a:gd name="connsiteY8" fmla="*/ 150768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5942" h="1507678">
                  <a:moveTo>
                    <a:pt x="0" y="150768"/>
                  </a:moveTo>
                  <a:cubicBezTo>
                    <a:pt x="0" y="67501"/>
                    <a:pt x="67501" y="0"/>
                    <a:pt x="150768" y="0"/>
                  </a:cubicBezTo>
                  <a:lnTo>
                    <a:pt x="8125174" y="0"/>
                  </a:lnTo>
                  <a:cubicBezTo>
                    <a:pt x="8208441" y="0"/>
                    <a:pt x="8275942" y="67501"/>
                    <a:pt x="8275942" y="150768"/>
                  </a:cubicBezTo>
                  <a:lnTo>
                    <a:pt x="8275942" y="1356910"/>
                  </a:lnTo>
                  <a:cubicBezTo>
                    <a:pt x="8275942" y="1440177"/>
                    <a:pt x="8208441" y="1507678"/>
                    <a:pt x="8125174" y="1507678"/>
                  </a:cubicBezTo>
                  <a:lnTo>
                    <a:pt x="150768" y="1507678"/>
                  </a:lnTo>
                  <a:cubicBezTo>
                    <a:pt x="67501" y="1507678"/>
                    <a:pt x="0" y="1440177"/>
                    <a:pt x="0" y="1356910"/>
                  </a:cubicBezTo>
                  <a:lnTo>
                    <a:pt x="0" y="15076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1808" tIns="291808" rIns="291808" bIns="291808" numCol="1" spcCol="1270" anchor="ctr" anchorCtr="0">
              <a:noAutofit/>
            </a:bodyPr>
            <a:lstStyle/>
            <a:p>
              <a:pPr marL="0" lvl="0" indent="0" algn="ctr" defTabSz="2889250">
                <a:lnSpc>
                  <a:spcPct val="90000"/>
                </a:lnSpc>
                <a:spcBef>
                  <a:spcPct val="0"/>
                </a:spcBef>
                <a:spcAft>
                  <a:spcPct val="35000"/>
                </a:spcAft>
                <a:buNone/>
              </a:pPr>
              <a:r>
                <a:rPr lang="fr-FR" kern="1200"/>
                <a:t>All data</a:t>
              </a:r>
            </a:p>
          </p:txBody>
        </p:sp>
        <p:sp>
          <p:nvSpPr>
            <p:cNvPr id="5" name="Forme libre : forme 4">
              <a:extLst>
                <a:ext uri="{FF2B5EF4-FFF2-40B4-BE49-F238E27FC236}">
                  <a16:creationId xmlns:a16="http://schemas.microsoft.com/office/drawing/2014/main" id="{0E693894-F449-4253-8A8D-31B9EF61D514}"/>
                </a:ext>
              </a:extLst>
            </p:cNvPr>
            <p:cNvSpPr/>
            <p:nvPr/>
          </p:nvSpPr>
          <p:spPr>
            <a:xfrm>
              <a:off x="1420938" y="1447477"/>
              <a:ext cx="4429445" cy="595722"/>
            </a:xfrm>
            <a:custGeom>
              <a:avLst/>
              <a:gdLst>
                <a:gd name="connsiteX0" fmla="*/ 0 w 6841022"/>
                <a:gd name="connsiteY0" fmla="*/ 150768 h 1507678"/>
                <a:gd name="connsiteX1" fmla="*/ 150768 w 6841022"/>
                <a:gd name="connsiteY1" fmla="*/ 0 h 1507678"/>
                <a:gd name="connsiteX2" fmla="*/ 6690254 w 6841022"/>
                <a:gd name="connsiteY2" fmla="*/ 0 h 1507678"/>
                <a:gd name="connsiteX3" fmla="*/ 6841022 w 6841022"/>
                <a:gd name="connsiteY3" fmla="*/ 150768 h 1507678"/>
                <a:gd name="connsiteX4" fmla="*/ 6841022 w 6841022"/>
                <a:gd name="connsiteY4" fmla="*/ 1356910 h 1507678"/>
                <a:gd name="connsiteX5" fmla="*/ 6690254 w 6841022"/>
                <a:gd name="connsiteY5" fmla="*/ 1507678 h 1507678"/>
                <a:gd name="connsiteX6" fmla="*/ 150768 w 6841022"/>
                <a:gd name="connsiteY6" fmla="*/ 1507678 h 1507678"/>
                <a:gd name="connsiteX7" fmla="*/ 0 w 6841022"/>
                <a:gd name="connsiteY7" fmla="*/ 1356910 h 1507678"/>
                <a:gd name="connsiteX8" fmla="*/ 0 w 6841022"/>
                <a:gd name="connsiteY8" fmla="*/ 150768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022" h="1507678">
                  <a:moveTo>
                    <a:pt x="0" y="150768"/>
                  </a:moveTo>
                  <a:cubicBezTo>
                    <a:pt x="0" y="67501"/>
                    <a:pt x="67501" y="0"/>
                    <a:pt x="150768" y="0"/>
                  </a:cubicBezTo>
                  <a:lnTo>
                    <a:pt x="6690254" y="0"/>
                  </a:lnTo>
                  <a:cubicBezTo>
                    <a:pt x="6773521" y="0"/>
                    <a:pt x="6841022" y="67501"/>
                    <a:pt x="6841022" y="150768"/>
                  </a:cubicBezTo>
                  <a:lnTo>
                    <a:pt x="6841022" y="1356910"/>
                  </a:lnTo>
                  <a:cubicBezTo>
                    <a:pt x="6841022" y="1440177"/>
                    <a:pt x="6773521" y="1507678"/>
                    <a:pt x="6690254" y="1507678"/>
                  </a:cubicBezTo>
                  <a:lnTo>
                    <a:pt x="150768" y="1507678"/>
                  </a:lnTo>
                  <a:cubicBezTo>
                    <a:pt x="67501" y="1507678"/>
                    <a:pt x="0" y="1440177"/>
                    <a:pt x="0" y="1356910"/>
                  </a:cubicBezTo>
                  <a:lnTo>
                    <a:pt x="0" y="15076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6558" tIns="196558" rIns="196558" bIns="196558" numCol="1" spcCol="1270" anchor="ctr" anchorCtr="0">
              <a:noAutofit/>
            </a:bodyPr>
            <a:lstStyle/>
            <a:p>
              <a:pPr marL="0" lvl="0" indent="0" algn="ctr" defTabSz="1778000">
                <a:lnSpc>
                  <a:spcPct val="90000"/>
                </a:lnSpc>
                <a:spcBef>
                  <a:spcPct val="0"/>
                </a:spcBef>
                <a:spcAft>
                  <a:spcPct val="35000"/>
                </a:spcAft>
                <a:buNone/>
              </a:pPr>
              <a:r>
                <a:rPr lang="fr-FR" kern="1200" dirty="0"/>
                <a:t>training data</a:t>
              </a:r>
            </a:p>
          </p:txBody>
        </p:sp>
        <p:sp>
          <p:nvSpPr>
            <p:cNvPr id="6" name="Forme libre : forme 5">
              <a:extLst>
                <a:ext uri="{FF2B5EF4-FFF2-40B4-BE49-F238E27FC236}">
                  <a16:creationId xmlns:a16="http://schemas.microsoft.com/office/drawing/2014/main" id="{CF2A126B-A2E7-475F-BC14-B9CE45AAFFED}"/>
                </a:ext>
              </a:extLst>
            </p:cNvPr>
            <p:cNvSpPr/>
            <p:nvPr/>
          </p:nvSpPr>
          <p:spPr>
            <a:xfrm>
              <a:off x="1480230" y="2210347"/>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1</a:t>
              </a:r>
            </a:p>
          </p:txBody>
        </p:sp>
        <p:sp>
          <p:nvSpPr>
            <p:cNvPr id="7" name="Forme libre : forme 6">
              <a:extLst>
                <a:ext uri="{FF2B5EF4-FFF2-40B4-BE49-F238E27FC236}">
                  <a16:creationId xmlns:a16="http://schemas.microsoft.com/office/drawing/2014/main" id="{2572D15C-DA6C-4576-8DE6-938EE5DD1154}"/>
                </a:ext>
              </a:extLst>
            </p:cNvPr>
            <p:cNvSpPr/>
            <p:nvPr/>
          </p:nvSpPr>
          <p:spPr>
            <a:xfrm>
              <a:off x="2976821" y="2210347"/>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2</a:t>
              </a:r>
            </a:p>
          </p:txBody>
        </p:sp>
        <p:sp>
          <p:nvSpPr>
            <p:cNvPr id="8" name="Forme libre : forme 7">
              <a:extLst>
                <a:ext uri="{FF2B5EF4-FFF2-40B4-BE49-F238E27FC236}">
                  <a16:creationId xmlns:a16="http://schemas.microsoft.com/office/drawing/2014/main" id="{A1CB0C47-0DF3-468F-BA09-7CA9CEA3904F}"/>
                </a:ext>
              </a:extLst>
            </p:cNvPr>
            <p:cNvSpPr/>
            <p:nvPr/>
          </p:nvSpPr>
          <p:spPr>
            <a:xfrm>
              <a:off x="4473410" y="2210347"/>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3</a:t>
              </a:r>
            </a:p>
          </p:txBody>
        </p:sp>
        <p:sp>
          <p:nvSpPr>
            <p:cNvPr id="11" name="Forme libre : forme 10">
              <a:extLst>
                <a:ext uri="{FF2B5EF4-FFF2-40B4-BE49-F238E27FC236}">
                  <a16:creationId xmlns:a16="http://schemas.microsoft.com/office/drawing/2014/main" id="{0B442FB9-D83C-401E-8AA4-5523055260FD}"/>
                </a:ext>
              </a:extLst>
            </p:cNvPr>
            <p:cNvSpPr/>
            <p:nvPr/>
          </p:nvSpPr>
          <p:spPr>
            <a:xfrm>
              <a:off x="6049618" y="1403447"/>
              <a:ext cx="1436266" cy="639752"/>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test data</a:t>
              </a:r>
            </a:p>
          </p:txBody>
        </p:sp>
        <p:sp>
          <p:nvSpPr>
            <p:cNvPr id="12" name="ZoneTexte 11">
              <a:extLst>
                <a:ext uri="{FF2B5EF4-FFF2-40B4-BE49-F238E27FC236}">
                  <a16:creationId xmlns:a16="http://schemas.microsoft.com/office/drawing/2014/main" id="{98685C85-FAC7-4C31-9F26-240F58593326}"/>
                </a:ext>
              </a:extLst>
            </p:cNvPr>
            <p:cNvSpPr txBox="1"/>
            <p:nvPr/>
          </p:nvSpPr>
          <p:spPr>
            <a:xfrm>
              <a:off x="302606" y="2743399"/>
              <a:ext cx="986763" cy="369332"/>
            </a:xfrm>
            <a:prstGeom prst="rect">
              <a:avLst/>
            </a:prstGeom>
            <a:noFill/>
          </p:spPr>
          <p:txBody>
            <a:bodyPr wrap="square" rtlCol="0">
              <a:spAutoFit/>
            </a:bodyPr>
            <a:lstStyle/>
            <a:p>
              <a:r>
                <a:rPr lang="fr-FR" dirty="0"/>
                <a:t>Split 1</a:t>
              </a:r>
            </a:p>
          </p:txBody>
        </p:sp>
        <p:sp>
          <p:nvSpPr>
            <p:cNvPr id="13" name="ZoneTexte 12">
              <a:extLst>
                <a:ext uri="{FF2B5EF4-FFF2-40B4-BE49-F238E27FC236}">
                  <a16:creationId xmlns:a16="http://schemas.microsoft.com/office/drawing/2014/main" id="{36CAC7B0-D4DC-4871-972A-F0AD333082C8}"/>
                </a:ext>
              </a:extLst>
            </p:cNvPr>
            <p:cNvSpPr txBox="1"/>
            <p:nvPr/>
          </p:nvSpPr>
          <p:spPr>
            <a:xfrm>
              <a:off x="302606" y="3289633"/>
              <a:ext cx="986763" cy="369332"/>
            </a:xfrm>
            <a:prstGeom prst="rect">
              <a:avLst/>
            </a:prstGeom>
            <a:noFill/>
          </p:spPr>
          <p:txBody>
            <a:bodyPr wrap="square" rtlCol="0">
              <a:spAutoFit/>
            </a:bodyPr>
            <a:lstStyle/>
            <a:p>
              <a:r>
                <a:rPr lang="fr-FR" dirty="0"/>
                <a:t>Split 2</a:t>
              </a:r>
            </a:p>
          </p:txBody>
        </p:sp>
        <p:sp>
          <p:nvSpPr>
            <p:cNvPr id="14" name="ZoneTexte 13">
              <a:extLst>
                <a:ext uri="{FF2B5EF4-FFF2-40B4-BE49-F238E27FC236}">
                  <a16:creationId xmlns:a16="http://schemas.microsoft.com/office/drawing/2014/main" id="{9F78030A-BF49-4F44-94AF-F4EEE048F58E}"/>
                </a:ext>
              </a:extLst>
            </p:cNvPr>
            <p:cNvSpPr txBox="1"/>
            <p:nvPr/>
          </p:nvSpPr>
          <p:spPr>
            <a:xfrm>
              <a:off x="302606" y="3835867"/>
              <a:ext cx="986763" cy="369332"/>
            </a:xfrm>
            <a:prstGeom prst="rect">
              <a:avLst/>
            </a:prstGeom>
            <a:noFill/>
          </p:spPr>
          <p:txBody>
            <a:bodyPr wrap="square" rtlCol="0">
              <a:spAutoFit/>
            </a:bodyPr>
            <a:lstStyle/>
            <a:p>
              <a:r>
                <a:rPr lang="fr-FR" dirty="0"/>
                <a:t>Split 3</a:t>
              </a:r>
            </a:p>
          </p:txBody>
        </p:sp>
        <p:sp>
          <p:nvSpPr>
            <p:cNvPr id="39" name="Forme libre : forme 38">
              <a:extLst>
                <a:ext uri="{FF2B5EF4-FFF2-40B4-BE49-F238E27FC236}">
                  <a16:creationId xmlns:a16="http://schemas.microsoft.com/office/drawing/2014/main" id="{4C5BD3AE-E773-45E7-A180-4953A08FACBE}"/>
                </a:ext>
              </a:extLst>
            </p:cNvPr>
            <p:cNvSpPr/>
            <p:nvPr/>
          </p:nvSpPr>
          <p:spPr>
            <a:xfrm>
              <a:off x="1480230" y="2717556"/>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err="1"/>
                <a:t>Fold</a:t>
              </a:r>
              <a:r>
                <a:rPr lang="fr-FR" kern="1200" dirty="0"/>
                <a:t> 1</a:t>
              </a:r>
            </a:p>
          </p:txBody>
        </p:sp>
        <p:sp>
          <p:nvSpPr>
            <p:cNvPr id="40" name="Forme libre : forme 39">
              <a:extLst>
                <a:ext uri="{FF2B5EF4-FFF2-40B4-BE49-F238E27FC236}">
                  <a16:creationId xmlns:a16="http://schemas.microsoft.com/office/drawing/2014/main" id="{6CD39EB3-8228-44E0-96E9-E491B619B87F}"/>
                </a:ext>
              </a:extLst>
            </p:cNvPr>
            <p:cNvSpPr/>
            <p:nvPr/>
          </p:nvSpPr>
          <p:spPr>
            <a:xfrm>
              <a:off x="2976821" y="2717556"/>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2</a:t>
              </a:r>
            </a:p>
          </p:txBody>
        </p:sp>
        <p:sp>
          <p:nvSpPr>
            <p:cNvPr id="41" name="Forme libre : forme 40">
              <a:extLst>
                <a:ext uri="{FF2B5EF4-FFF2-40B4-BE49-F238E27FC236}">
                  <a16:creationId xmlns:a16="http://schemas.microsoft.com/office/drawing/2014/main" id="{009EEAAC-01E6-4DB4-8AA5-D366229E6D66}"/>
                </a:ext>
              </a:extLst>
            </p:cNvPr>
            <p:cNvSpPr/>
            <p:nvPr/>
          </p:nvSpPr>
          <p:spPr>
            <a:xfrm>
              <a:off x="4473410" y="2717556"/>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3</a:t>
              </a:r>
            </a:p>
          </p:txBody>
        </p:sp>
        <p:sp>
          <p:nvSpPr>
            <p:cNvPr id="45" name="Forme libre : forme 44">
              <a:extLst>
                <a:ext uri="{FF2B5EF4-FFF2-40B4-BE49-F238E27FC236}">
                  <a16:creationId xmlns:a16="http://schemas.microsoft.com/office/drawing/2014/main" id="{87973B55-6B6E-480A-9EC3-568CB073243F}"/>
                </a:ext>
              </a:extLst>
            </p:cNvPr>
            <p:cNvSpPr/>
            <p:nvPr/>
          </p:nvSpPr>
          <p:spPr>
            <a:xfrm>
              <a:off x="1480230" y="3263790"/>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1</a:t>
              </a:r>
            </a:p>
          </p:txBody>
        </p:sp>
        <p:sp>
          <p:nvSpPr>
            <p:cNvPr id="46" name="Forme libre : forme 45">
              <a:extLst>
                <a:ext uri="{FF2B5EF4-FFF2-40B4-BE49-F238E27FC236}">
                  <a16:creationId xmlns:a16="http://schemas.microsoft.com/office/drawing/2014/main" id="{FC3EEDEF-7EC9-4D88-AEDA-0BC5A9289B35}"/>
                </a:ext>
              </a:extLst>
            </p:cNvPr>
            <p:cNvSpPr/>
            <p:nvPr/>
          </p:nvSpPr>
          <p:spPr>
            <a:xfrm>
              <a:off x="2976821" y="3263790"/>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err="1"/>
                <a:t>Fold</a:t>
              </a:r>
              <a:r>
                <a:rPr lang="fr-FR" kern="1200" dirty="0"/>
                <a:t> 2</a:t>
              </a:r>
            </a:p>
          </p:txBody>
        </p:sp>
        <p:sp>
          <p:nvSpPr>
            <p:cNvPr id="47" name="Forme libre : forme 46">
              <a:extLst>
                <a:ext uri="{FF2B5EF4-FFF2-40B4-BE49-F238E27FC236}">
                  <a16:creationId xmlns:a16="http://schemas.microsoft.com/office/drawing/2014/main" id="{1EDA53D4-D587-4AEB-BB1B-4272E510AD3E}"/>
                </a:ext>
              </a:extLst>
            </p:cNvPr>
            <p:cNvSpPr/>
            <p:nvPr/>
          </p:nvSpPr>
          <p:spPr>
            <a:xfrm>
              <a:off x="4473410" y="3263790"/>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3</a:t>
              </a:r>
            </a:p>
          </p:txBody>
        </p:sp>
        <p:sp>
          <p:nvSpPr>
            <p:cNvPr id="51" name="Forme libre : forme 50">
              <a:extLst>
                <a:ext uri="{FF2B5EF4-FFF2-40B4-BE49-F238E27FC236}">
                  <a16:creationId xmlns:a16="http://schemas.microsoft.com/office/drawing/2014/main" id="{ECE4F690-F8EF-4433-9D49-608CED9728E8}"/>
                </a:ext>
              </a:extLst>
            </p:cNvPr>
            <p:cNvSpPr/>
            <p:nvPr/>
          </p:nvSpPr>
          <p:spPr>
            <a:xfrm>
              <a:off x="1480230" y="3810024"/>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1</a:t>
              </a:r>
            </a:p>
          </p:txBody>
        </p:sp>
        <p:sp>
          <p:nvSpPr>
            <p:cNvPr id="52" name="Forme libre : forme 51">
              <a:extLst>
                <a:ext uri="{FF2B5EF4-FFF2-40B4-BE49-F238E27FC236}">
                  <a16:creationId xmlns:a16="http://schemas.microsoft.com/office/drawing/2014/main" id="{BA07FA59-1C21-47D3-B40A-A3918CF4D164}"/>
                </a:ext>
              </a:extLst>
            </p:cNvPr>
            <p:cNvSpPr/>
            <p:nvPr/>
          </p:nvSpPr>
          <p:spPr>
            <a:xfrm>
              <a:off x="2976821" y="3810024"/>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2</a:t>
              </a:r>
            </a:p>
          </p:txBody>
        </p:sp>
        <p:sp>
          <p:nvSpPr>
            <p:cNvPr id="53" name="Forme libre : forme 52">
              <a:extLst>
                <a:ext uri="{FF2B5EF4-FFF2-40B4-BE49-F238E27FC236}">
                  <a16:creationId xmlns:a16="http://schemas.microsoft.com/office/drawing/2014/main" id="{AB827BBC-DECE-4A23-BA7D-66846E44E60C}"/>
                </a:ext>
              </a:extLst>
            </p:cNvPr>
            <p:cNvSpPr/>
            <p:nvPr/>
          </p:nvSpPr>
          <p:spPr>
            <a:xfrm>
              <a:off x="4473410" y="3810024"/>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algn="ctr" defTabSz="1778000">
                <a:lnSpc>
                  <a:spcPct val="90000"/>
                </a:lnSpc>
                <a:spcBef>
                  <a:spcPct val="0"/>
                </a:spcBef>
                <a:spcAft>
                  <a:spcPct val="35000"/>
                </a:spcAft>
              </a:pPr>
              <a:r>
                <a:rPr lang="fr-FR" dirty="0" err="1"/>
                <a:t>Fold</a:t>
              </a:r>
              <a:r>
                <a:rPr lang="fr-FR" dirty="0"/>
                <a:t> 3</a:t>
              </a:r>
            </a:p>
          </p:txBody>
        </p:sp>
        <p:sp>
          <p:nvSpPr>
            <p:cNvPr id="68" name="Accolade fermante 67">
              <a:extLst>
                <a:ext uri="{FF2B5EF4-FFF2-40B4-BE49-F238E27FC236}">
                  <a16:creationId xmlns:a16="http://schemas.microsoft.com/office/drawing/2014/main" id="{915254E3-8F49-43A8-B64D-A664A0EB5ACA}"/>
                </a:ext>
              </a:extLst>
            </p:cNvPr>
            <p:cNvSpPr/>
            <p:nvPr/>
          </p:nvSpPr>
          <p:spPr>
            <a:xfrm>
              <a:off x="5905238" y="2210684"/>
              <a:ext cx="222752" cy="2020360"/>
            </a:xfrm>
            <a:prstGeom prst="rightBrace">
              <a:avLst>
                <a:gd name="adj1" fmla="val 8333"/>
                <a:gd name="adj2" fmla="val 49177"/>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9" name="ZoneTexte 68">
              <a:extLst>
                <a:ext uri="{FF2B5EF4-FFF2-40B4-BE49-F238E27FC236}">
                  <a16:creationId xmlns:a16="http://schemas.microsoft.com/office/drawing/2014/main" id="{39394B14-B252-4267-A8FF-AB692A0AE43F}"/>
                </a:ext>
              </a:extLst>
            </p:cNvPr>
            <p:cNvSpPr txBox="1"/>
            <p:nvPr/>
          </p:nvSpPr>
          <p:spPr>
            <a:xfrm>
              <a:off x="3826264" y="4532449"/>
              <a:ext cx="2000602" cy="369332"/>
            </a:xfrm>
            <a:prstGeom prst="rect">
              <a:avLst/>
            </a:prstGeom>
            <a:noFill/>
          </p:spPr>
          <p:txBody>
            <a:bodyPr wrap="square" rtlCol="0">
              <a:spAutoFit/>
            </a:bodyPr>
            <a:lstStyle/>
            <a:p>
              <a:r>
                <a:rPr lang="fr-FR" dirty="0"/>
                <a:t>Final </a:t>
              </a:r>
              <a:r>
                <a:rPr lang="fr-FR" dirty="0" err="1"/>
                <a:t>evaluation</a:t>
              </a:r>
              <a:endParaRPr lang="fr-FR" dirty="0"/>
            </a:p>
          </p:txBody>
        </p:sp>
        <p:sp>
          <p:nvSpPr>
            <p:cNvPr id="70" name="Forme libre : forme 69">
              <a:extLst>
                <a:ext uri="{FF2B5EF4-FFF2-40B4-BE49-F238E27FC236}">
                  <a16:creationId xmlns:a16="http://schemas.microsoft.com/office/drawing/2014/main" id="{9D54E2BA-6AC6-4DCD-A471-BFA92E8E2171}"/>
                </a:ext>
              </a:extLst>
            </p:cNvPr>
            <p:cNvSpPr/>
            <p:nvPr/>
          </p:nvSpPr>
          <p:spPr>
            <a:xfrm>
              <a:off x="6049618" y="4398529"/>
              <a:ext cx="1436266" cy="639752"/>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92D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test data</a:t>
              </a:r>
            </a:p>
          </p:txBody>
        </p:sp>
        <p:sp>
          <p:nvSpPr>
            <p:cNvPr id="71" name="Accolade fermante 70">
              <a:extLst>
                <a:ext uri="{FF2B5EF4-FFF2-40B4-BE49-F238E27FC236}">
                  <a16:creationId xmlns:a16="http://schemas.microsoft.com/office/drawing/2014/main" id="{CE4D112C-BB96-4BBA-BDE1-395F18A7D2DB}"/>
                </a:ext>
              </a:extLst>
            </p:cNvPr>
            <p:cNvSpPr/>
            <p:nvPr/>
          </p:nvSpPr>
          <p:spPr>
            <a:xfrm rot="10800000">
              <a:off x="5604113" y="4398527"/>
              <a:ext cx="445505" cy="639754"/>
            </a:xfrm>
            <a:prstGeom prst="rightBrace">
              <a:avLst>
                <a:gd name="adj1" fmla="val 8333"/>
                <a:gd name="adj2" fmla="val 49177"/>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2" name="ZoneTexte 71">
              <a:extLst>
                <a:ext uri="{FF2B5EF4-FFF2-40B4-BE49-F238E27FC236}">
                  <a16:creationId xmlns:a16="http://schemas.microsoft.com/office/drawing/2014/main" id="{8B5AB4F5-F329-4C88-AD99-1CAD849D4D32}"/>
                </a:ext>
              </a:extLst>
            </p:cNvPr>
            <p:cNvSpPr txBox="1"/>
            <p:nvPr/>
          </p:nvSpPr>
          <p:spPr>
            <a:xfrm>
              <a:off x="6280389" y="3520493"/>
              <a:ext cx="1357895" cy="646331"/>
            </a:xfrm>
            <a:prstGeom prst="rect">
              <a:avLst/>
            </a:prstGeom>
            <a:noFill/>
          </p:spPr>
          <p:txBody>
            <a:bodyPr wrap="square" rtlCol="0">
              <a:spAutoFit/>
            </a:bodyPr>
            <a:lstStyle/>
            <a:p>
              <a:r>
                <a:rPr lang="fr-FR" dirty="0" err="1"/>
                <a:t>Finding</a:t>
              </a:r>
              <a:r>
                <a:rPr lang="fr-FR" dirty="0"/>
                <a:t> </a:t>
              </a:r>
              <a:r>
                <a:rPr lang="fr-FR" dirty="0" err="1"/>
                <a:t>parameters</a:t>
              </a:r>
              <a:endParaRPr lang="fr-FR" dirty="0"/>
            </a:p>
          </p:txBody>
        </p:sp>
      </p:grpSp>
    </p:spTree>
    <p:extLst>
      <p:ext uri="{BB962C8B-B14F-4D97-AF65-F5344CB8AC3E}">
        <p14:creationId xmlns:p14="http://schemas.microsoft.com/office/powerpoint/2010/main" val="168413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1324303"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0" y="2859396"/>
            <a:ext cx="1324303"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60" y="3505201"/>
            <a:ext cx="1324303"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60" y="4136404"/>
            <a:ext cx="1324303"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0" y="4764222"/>
            <a:ext cx="1324303" cy="525517"/>
          </a:xfrm>
          <a:prstGeom prst="homePlate">
            <a:avLst/>
          </a:prstGeom>
          <a:solidFill>
            <a:srgbClr val="A2A2A1"/>
          </a:solidFill>
          <a:ln>
            <a:noFill/>
          </a:ln>
        </p:spPr>
        <p:txBody>
          <a:bodyPr lIns="0" tIns="0" rIns="0" bIns="0" rtlCol="0" anchor="ctr"/>
          <a:lstStyle/>
          <a:p>
            <a:pPr algn="ctr"/>
            <a:endParaRPr lang="fr-FR"/>
          </a:p>
        </p:txBody>
      </p:sp>
      <p:sp>
        <p:nvSpPr>
          <p:cNvPr id="16" name="TextBox 2">
            <a:extLst>
              <a:ext uri="{FF2B5EF4-FFF2-40B4-BE49-F238E27FC236}">
                <a16:creationId xmlns:a16="http://schemas.microsoft.com/office/drawing/2014/main" id="{3D517D8A-0F21-49F9-9D20-1E199FB265B6}"/>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9" name="TextBox 2">
            <a:extLst>
              <a:ext uri="{FF2B5EF4-FFF2-40B4-BE49-F238E27FC236}">
                <a16:creationId xmlns:a16="http://schemas.microsoft.com/office/drawing/2014/main" id="{A4B2091D-FBB8-45A7-9124-1E7A6263D5F6}"/>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20" name="TextBox 2">
            <a:extLst>
              <a:ext uri="{FF2B5EF4-FFF2-40B4-BE49-F238E27FC236}">
                <a16:creationId xmlns:a16="http://schemas.microsoft.com/office/drawing/2014/main" id="{96A0B031-62DF-4AB5-909C-3645C64CFB6B}"/>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21" name="TextBox 2">
            <a:extLst>
              <a:ext uri="{FF2B5EF4-FFF2-40B4-BE49-F238E27FC236}">
                <a16:creationId xmlns:a16="http://schemas.microsoft.com/office/drawing/2014/main" id="{E5BD2003-A3BD-42BA-9CD3-34E7E1D9F334}"/>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22" name="TextBox 2">
            <a:extLst>
              <a:ext uri="{FF2B5EF4-FFF2-40B4-BE49-F238E27FC236}">
                <a16:creationId xmlns:a16="http://schemas.microsoft.com/office/drawing/2014/main" id="{B7E0093C-F84D-411C-B633-4622B9C7622C}"/>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302002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211455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222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D85704CE-BACE-4761-8C0F-0A003D998700}"/>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3131788D-244A-43A0-878D-E81323CB1CD3}"/>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552335AB-762E-4B9E-ABAB-24BBE7057439}"/>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FF7ED100-D6B4-4A79-96AF-7264460A9C76}"/>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D3E828EE-0652-439F-89D0-20C85266FE2E}"/>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2063820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a:extLst>
              <a:ext uri="{FF2B5EF4-FFF2-40B4-BE49-F238E27FC236}">
                <a16:creationId xmlns:a16="http://schemas.microsoft.com/office/drawing/2014/main" id="{62047554-E01A-400F-BA9B-4BA039264CC3}"/>
              </a:ext>
            </a:extLst>
          </p:cNvPr>
          <p:cNvGraphicFramePr/>
          <p:nvPr>
            <p:extLst>
              <p:ext uri="{D42A27DB-BD31-4B8C-83A1-F6EECF244321}">
                <p14:modId xmlns:p14="http://schemas.microsoft.com/office/powerpoint/2010/main" val="3090232096"/>
              </p:ext>
            </p:extLst>
          </p:nvPr>
        </p:nvGraphicFramePr>
        <p:xfrm>
          <a:off x="865600" y="1768907"/>
          <a:ext cx="8128000" cy="4390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a:extLst>
              <a:ext uri="{FF2B5EF4-FFF2-40B4-BE49-F238E27FC236}">
                <a16:creationId xmlns:a16="http://schemas.microsoft.com/office/drawing/2014/main" id="{B750A4EB-89E7-4886-89BB-424BA195AAD6}"/>
              </a:ext>
            </a:extLst>
          </p:cNvPr>
          <p:cNvSpPr txBox="1"/>
          <p:nvPr/>
        </p:nvSpPr>
        <p:spPr>
          <a:xfrm>
            <a:off x="9274175" y="2035307"/>
            <a:ext cx="1698625" cy="1558052"/>
          </a:xfrm>
          <a:prstGeom prst="ellipse">
            <a:avLst/>
          </a:prstGeom>
        </p:spPr>
        <p:style>
          <a:lnRef idx="0">
            <a:schemeClr val="accent2"/>
          </a:lnRef>
          <a:fillRef idx="3">
            <a:schemeClr val="accent2"/>
          </a:fillRef>
          <a:effectRef idx="3">
            <a:schemeClr val="accent2"/>
          </a:effectRef>
          <a:fontRef idx="minor">
            <a:schemeClr val="lt1"/>
          </a:fontRef>
        </p:style>
        <p:txBody>
          <a:bodyPr wrap="square" lIns="0" tIns="0" rIns="0" bIns="0">
            <a:noAutofit/>
          </a:bodyPr>
          <a:lstStyle/>
          <a:p>
            <a:pPr lvl="0" algn="ctr"/>
            <a:r>
              <a:rPr lang="fr-FR" dirty="0">
                <a:latin typeface="Titillium" panose="020B0604020202020204" charset="0"/>
                <a:ea typeface="Yu Gothic Light" panose="020B0300000000000000" pitchFamily="34" charset="-128"/>
                <a:cs typeface="Titillium" panose="020B0604020202020204" charset="0"/>
              </a:rPr>
              <a:t>algorithme de </a:t>
            </a:r>
            <a:r>
              <a:rPr lang="fr-FR" dirty="0" err="1">
                <a:latin typeface="Titillium" panose="020B0604020202020204" charset="0"/>
                <a:ea typeface="Yu Gothic Light" panose="020B0300000000000000" pitchFamily="34" charset="-128"/>
                <a:cs typeface="Titillium" panose="020B0604020202020204" charset="0"/>
              </a:rPr>
              <a:t>classifica-tion</a:t>
            </a:r>
            <a:endParaRPr lang="fr-FR" dirty="0">
              <a:latin typeface="Titillium" panose="020B0604020202020204" charset="0"/>
              <a:ea typeface="Yu Gothic Light" panose="020B0300000000000000" pitchFamily="34" charset="-128"/>
              <a:cs typeface="Titillium" panose="020B0604020202020204" charset="0"/>
            </a:endParaRPr>
          </a:p>
        </p:txBody>
      </p:sp>
      <p:sp>
        <p:nvSpPr>
          <p:cNvPr id="10" name="ZoneTexte 9">
            <a:extLst>
              <a:ext uri="{FF2B5EF4-FFF2-40B4-BE49-F238E27FC236}">
                <a16:creationId xmlns:a16="http://schemas.microsoft.com/office/drawing/2014/main" id="{22783A01-258E-4467-90B7-10D7A2606D6C}"/>
              </a:ext>
            </a:extLst>
          </p:cNvPr>
          <p:cNvSpPr txBox="1"/>
          <p:nvPr/>
        </p:nvSpPr>
        <p:spPr>
          <a:xfrm>
            <a:off x="9274175" y="4340880"/>
            <a:ext cx="1698624" cy="1558052"/>
          </a:xfrm>
          <a:prstGeom prst="ellipse">
            <a:avLst/>
          </a:prstGeom>
        </p:spPr>
        <p:style>
          <a:lnRef idx="0">
            <a:schemeClr val="accent1"/>
          </a:lnRef>
          <a:fillRef idx="3">
            <a:schemeClr val="accent1"/>
          </a:fillRef>
          <a:effectRef idx="3">
            <a:schemeClr val="accent1"/>
          </a:effectRef>
          <a:fontRef idx="minor">
            <a:schemeClr val="lt1"/>
          </a:fontRef>
        </p:style>
        <p:txBody>
          <a:bodyPr wrap="square" lIns="0" tIns="0" rIns="0" bIns="0">
            <a:spAutoFit/>
          </a:bodyPr>
          <a:lstStyle/>
          <a:p>
            <a:pPr lvl="0" algn="ctr"/>
            <a:endParaRPr lang="fr-FR" dirty="0">
              <a:latin typeface="Titillium" panose="020B0604020202020204" charset="0"/>
              <a:ea typeface="Yu Gothic Light" panose="020B0300000000000000" pitchFamily="34" charset="-128"/>
              <a:cs typeface="Titillium" panose="020B0604020202020204" charset="0"/>
            </a:endParaRPr>
          </a:p>
          <a:p>
            <a:pPr lvl="0" algn="ctr"/>
            <a:r>
              <a:rPr lang="fr-FR" dirty="0">
                <a:latin typeface="Titillium" panose="020B0604020202020204" charset="0"/>
                <a:ea typeface="Yu Gothic Light" panose="020B0300000000000000" pitchFamily="34" charset="-128"/>
                <a:cs typeface="Titillium" panose="020B0604020202020204" charset="0"/>
              </a:rPr>
              <a:t>dashboard interactif</a:t>
            </a:r>
          </a:p>
          <a:p>
            <a:pPr lvl="0" algn="ctr"/>
            <a:endParaRPr lang="fr-FR" dirty="0"/>
          </a:p>
        </p:txBody>
      </p:sp>
      <p:sp>
        <p:nvSpPr>
          <p:cNvPr id="12" name="Titre 11">
            <a:extLst>
              <a:ext uri="{FF2B5EF4-FFF2-40B4-BE49-F238E27FC236}">
                <a16:creationId xmlns:a16="http://schemas.microsoft.com/office/drawing/2014/main" id="{3A579DA0-20AE-499F-ADA3-E9F889237838}"/>
              </a:ext>
            </a:extLst>
          </p:cNvPr>
          <p:cNvSpPr>
            <a:spLocks noGrp="1"/>
          </p:cNvSpPr>
          <p:nvPr>
            <p:ph type="title"/>
          </p:nvPr>
        </p:nvSpPr>
        <p:spPr/>
        <p:txBody>
          <a:bodyPr/>
          <a:lstStyle/>
          <a:p>
            <a:r>
              <a:rPr lang="fr-FR" dirty="0"/>
              <a:t>Les besoins de "Prêt à dépenser"</a:t>
            </a:r>
          </a:p>
        </p:txBody>
      </p:sp>
    </p:spTree>
    <p:extLst>
      <p:ext uri="{BB962C8B-B14F-4D97-AF65-F5344CB8AC3E}">
        <p14:creationId xmlns:p14="http://schemas.microsoft.com/office/powerpoint/2010/main" val="343912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Espace réservé pour une image  8" descr="Une image contenant texte, carte de visite&#10;&#10;Description générée automatiquement">
            <a:extLst>
              <a:ext uri="{FF2B5EF4-FFF2-40B4-BE49-F238E27FC236}">
                <a16:creationId xmlns:a16="http://schemas.microsoft.com/office/drawing/2014/main" id="{6E805A28-4F9F-49EE-8D3C-86D52B42F16D}"/>
              </a:ext>
            </a:extLst>
          </p:cNvPr>
          <p:cNvPicPr>
            <a:picLocks noGrp="1" noChangeAspect="1"/>
          </p:cNvPicPr>
          <p:nvPr>
            <p:ph type="pic" sz="quarter" idx="16"/>
          </p:nvPr>
        </p:nvPicPr>
        <p:blipFill rotWithShape="1">
          <a:blip r:embed="rId2">
            <a:extLst>
              <a:ext uri="{837473B0-CC2E-450A-ABE3-18F120FF3D39}">
                <a1611:picAttrSrcUrl xmlns:a1611="http://schemas.microsoft.com/office/drawing/2016/11/main" r:id="rId3"/>
              </a:ext>
            </a:extLst>
          </a:blip>
          <a:srcRect l="12858" r="12857" b="-1"/>
          <a:stretch/>
        </p:blipFill>
        <p:spPr>
          <a:xfrm>
            <a:off x="4559968" y="10"/>
            <a:ext cx="7632032" cy="6857990"/>
          </a:xfrm>
          <a:prstGeom prst="rect">
            <a:avLst/>
          </a:prstGeom>
        </p:spPr>
      </p:pic>
      <p:sp useBgFill="1">
        <p:nvSpPr>
          <p:cNvPr id="22" name="Freeform: Shape 15">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2" name="Titre 1"/>
          <p:cNvSpPr>
            <a:spLocks noGrp="1"/>
          </p:cNvSpPr>
          <p:nvPr>
            <p:ph type="title" idx="4294967295"/>
          </p:nvPr>
        </p:nvSpPr>
        <p:spPr>
          <a:xfrm>
            <a:off x="765051" y="662400"/>
            <a:ext cx="3409200" cy="1492132"/>
          </a:xfrm>
        </p:spPr>
        <p:txBody>
          <a:bodyPr vert="horz" lIns="91440" tIns="45720" rIns="91440" bIns="45720" rtlCol="0" anchor="t">
            <a:normAutofit/>
          </a:bodyPr>
          <a:lstStyle/>
          <a:p>
            <a:r>
              <a:rPr lang="en-US"/>
              <a:t>Cahier des charges </a:t>
            </a:r>
          </a:p>
        </p:txBody>
      </p:sp>
      <p:sp>
        <p:nvSpPr>
          <p:cNvPr id="7" name="Rectangle 6"/>
          <p:cNvSpPr/>
          <p:nvPr/>
        </p:nvSpPr>
        <p:spPr>
          <a:xfrm>
            <a:off x="765051" y="2286000"/>
            <a:ext cx="3409200" cy="3844800"/>
          </a:xfrm>
          <a:prstGeom prst="rect">
            <a:avLst/>
          </a:prstGeom>
        </p:spPr>
        <p:txBody>
          <a:bodyPr vert="horz" lIns="91440" tIns="45720" rIns="91440" bIns="45720" rtlCol="0" anchor="ctr">
            <a:normAutofit lnSpcReduction="10000"/>
          </a:bodyPr>
          <a:lstStyle/>
          <a:p>
            <a:pPr marL="228600" indent="-228600">
              <a:lnSpc>
                <a:spcPct val="90000"/>
              </a:lnSpc>
              <a:spcAft>
                <a:spcPts val="600"/>
              </a:spcAft>
              <a:buFont typeface="+mj-lt"/>
              <a:buAutoNum type="arabicPeriod"/>
            </a:pPr>
            <a:r>
              <a:rPr lang="en-US" dirty="0" err="1">
                <a:latin typeface="Calibri" panose="020F0502020204030204" pitchFamily="34" charset="0"/>
              </a:rPr>
              <a:t>Construire</a:t>
            </a:r>
            <a:r>
              <a:rPr lang="en-US" dirty="0">
                <a:latin typeface="Calibri" panose="020F0502020204030204" pitchFamily="34" charset="0"/>
              </a:rPr>
              <a:t> un </a:t>
            </a:r>
            <a:r>
              <a:rPr lang="en-US" dirty="0" err="1">
                <a:latin typeface="Calibri" panose="020F0502020204030204" pitchFamily="34" charset="0"/>
              </a:rPr>
              <a:t>modèle</a:t>
            </a:r>
            <a:r>
              <a:rPr lang="en-US" dirty="0">
                <a:latin typeface="Calibri" panose="020F0502020204030204" pitchFamily="34" charset="0"/>
              </a:rPr>
              <a:t> de scoring qui </a:t>
            </a:r>
            <a:r>
              <a:rPr lang="en-US" dirty="0" err="1">
                <a:latin typeface="Calibri" panose="020F0502020204030204" pitchFamily="34" charset="0"/>
              </a:rPr>
              <a:t>donnera</a:t>
            </a:r>
            <a:r>
              <a:rPr lang="en-US" dirty="0">
                <a:latin typeface="Calibri" panose="020F0502020204030204" pitchFamily="34" charset="0"/>
              </a:rPr>
              <a:t> une </a:t>
            </a:r>
            <a:r>
              <a:rPr lang="en-US" dirty="0" err="1">
                <a:latin typeface="Calibri" panose="020F0502020204030204" pitchFamily="34" charset="0"/>
              </a:rPr>
              <a:t>prédiction</a:t>
            </a:r>
            <a:r>
              <a:rPr lang="en-US" dirty="0">
                <a:latin typeface="Calibri" panose="020F0502020204030204" pitchFamily="34" charset="0"/>
              </a:rPr>
              <a:t> sur la </a:t>
            </a:r>
            <a:r>
              <a:rPr lang="en-US" dirty="0" err="1">
                <a:latin typeface="Calibri" panose="020F0502020204030204" pitchFamily="34" charset="0"/>
              </a:rPr>
              <a:t>probabilité</a:t>
            </a:r>
            <a:r>
              <a:rPr lang="en-US" dirty="0">
                <a:latin typeface="Calibri" panose="020F0502020204030204" pitchFamily="34" charset="0"/>
              </a:rPr>
              <a:t> de </a:t>
            </a:r>
            <a:r>
              <a:rPr lang="en-US" dirty="0" err="1">
                <a:latin typeface="Calibri" panose="020F0502020204030204" pitchFamily="34" charset="0"/>
              </a:rPr>
              <a:t>faillite</a:t>
            </a:r>
            <a:r>
              <a:rPr lang="en-US" dirty="0">
                <a:latin typeface="Calibri" panose="020F0502020204030204" pitchFamily="34" charset="0"/>
              </a:rPr>
              <a:t> d'un client de </a:t>
            </a:r>
            <a:r>
              <a:rPr lang="en-US" dirty="0" err="1">
                <a:latin typeface="Calibri" panose="020F0502020204030204" pitchFamily="34" charset="0"/>
              </a:rPr>
              <a:t>façon</a:t>
            </a:r>
            <a:r>
              <a:rPr lang="en-US" dirty="0">
                <a:latin typeface="Calibri" panose="020F0502020204030204" pitchFamily="34" charset="0"/>
              </a:rPr>
              <a:t> </a:t>
            </a:r>
            <a:r>
              <a:rPr lang="en-US" dirty="0" err="1">
                <a:latin typeface="Calibri" panose="020F0502020204030204" pitchFamily="34" charset="0"/>
              </a:rPr>
              <a:t>automatique</a:t>
            </a:r>
            <a:r>
              <a:rPr lang="en-US" dirty="0">
                <a:latin typeface="Calibri" panose="020F0502020204030204" pitchFamily="34" charset="0"/>
              </a:rPr>
              <a:t>.</a:t>
            </a:r>
          </a:p>
          <a:p>
            <a:pPr marL="228600" indent="-228600">
              <a:lnSpc>
                <a:spcPct val="90000"/>
              </a:lnSpc>
              <a:spcAft>
                <a:spcPts val="600"/>
              </a:spcAft>
              <a:buFont typeface="+mj-lt"/>
              <a:buAutoNum type="arabicPeriod"/>
            </a:pPr>
            <a:r>
              <a:rPr lang="en-US" dirty="0" err="1">
                <a:latin typeface="Calibri" panose="020F0502020204030204" pitchFamily="34" charset="0"/>
              </a:rPr>
              <a:t>Construire</a:t>
            </a:r>
            <a:r>
              <a:rPr lang="en-US" dirty="0">
                <a:latin typeface="Calibri" panose="020F0502020204030204" pitchFamily="34" charset="0"/>
              </a:rPr>
              <a:t> un dashboard </a:t>
            </a:r>
            <a:r>
              <a:rPr lang="en-US" dirty="0" err="1">
                <a:latin typeface="Calibri" panose="020F0502020204030204" pitchFamily="34" charset="0"/>
              </a:rPr>
              <a:t>interactif</a:t>
            </a:r>
            <a:r>
              <a:rPr lang="en-US" dirty="0">
                <a:latin typeface="Calibri" panose="020F0502020204030204" pitchFamily="34" charset="0"/>
              </a:rPr>
              <a:t> à destination des </a:t>
            </a:r>
            <a:r>
              <a:rPr lang="en-US" dirty="0" err="1">
                <a:latin typeface="Calibri" panose="020F0502020204030204" pitchFamily="34" charset="0"/>
              </a:rPr>
              <a:t>gestionnaires</a:t>
            </a:r>
            <a:r>
              <a:rPr lang="en-US" dirty="0">
                <a:latin typeface="Calibri" panose="020F0502020204030204" pitchFamily="34" charset="0"/>
              </a:rPr>
              <a:t> de la relation client </a:t>
            </a:r>
            <a:r>
              <a:rPr lang="en-US" dirty="0" err="1">
                <a:latin typeface="Calibri" panose="020F0502020204030204" pitchFamily="34" charset="0"/>
              </a:rPr>
              <a:t>permettant</a:t>
            </a:r>
            <a:r>
              <a:rPr lang="en-US" dirty="0">
                <a:latin typeface="Calibri" panose="020F0502020204030204" pitchFamily="34" charset="0"/>
              </a:rPr>
              <a:t> </a:t>
            </a:r>
            <a:r>
              <a:rPr lang="en-US" dirty="0" err="1">
                <a:latin typeface="Calibri" panose="020F0502020204030204" pitchFamily="34" charset="0"/>
              </a:rPr>
              <a:t>d'interpréter</a:t>
            </a:r>
            <a:r>
              <a:rPr lang="en-US" dirty="0">
                <a:latin typeface="Calibri" panose="020F0502020204030204" pitchFamily="34" charset="0"/>
              </a:rPr>
              <a:t> les </a:t>
            </a:r>
            <a:r>
              <a:rPr lang="en-US" dirty="0" err="1">
                <a:latin typeface="Calibri" panose="020F0502020204030204" pitchFamily="34" charset="0"/>
              </a:rPr>
              <a:t>prédictions</a:t>
            </a:r>
            <a:r>
              <a:rPr lang="en-US" dirty="0">
                <a:latin typeface="Calibri" panose="020F0502020204030204" pitchFamily="34" charset="0"/>
              </a:rPr>
              <a:t> </a:t>
            </a:r>
            <a:r>
              <a:rPr lang="en-US" dirty="0" err="1">
                <a:latin typeface="Calibri" panose="020F0502020204030204" pitchFamily="34" charset="0"/>
              </a:rPr>
              <a:t>faites</a:t>
            </a:r>
            <a:r>
              <a:rPr lang="en-US" dirty="0">
                <a:latin typeface="Calibri" panose="020F0502020204030204" pitchFamily="34" charset="0"/>
              </a:rPr>
              <a:t> par le </a:t>
            </a:r>
            <a:r>
              <a:rPr lang="en-US" dirty="0" err="1">
                <a:latin typeface="Calibri" panose="020F0502020204030204" pitchFamily="34" charset="0"/>
              </a:rPr>
              <a:t>modèle</a:t>
            </a:r>
            <a:r>
              <a:rPr lang="en-US" dirty="0">
                <a:latin typeface="Calibri" panose="020F0502020204030204" pitchFamily="34" charset="0"/>
              </a:rPr>
              <a:t> et </a:t>
            </a:r>
            <a:r>
              <a:rPr lang="en-US" dirty="0" err="1">
                <a:latin typeface="Calibri" panose="020F0502020204030204" pitchFamily="34" charset="0"/>
              </a:rPr>
              <a:t>d’améliorer</a:t>
            </a:r>
            <a:r>
              <a:rPr lang="en-US" dirty="0">
                <a:latin typeface="Calibri" panose="020F0502020204030204" pitchFamily="34" charset="0"/>
              </a:rPr>
              <a:t> la </a:t>
            </a:r>
            <a:r>
              <a:rPr lang="en-US" dirty="0" err="1">
                <a:latin typeface="Calibri" panose="020F0502020204030204" pitchFamily="34" charset="0"/>
              </a:rPr>
              <a:t>connaissance</a:t>
            </a:r>
            <a:r>
              <a:rPr lang="en-US" dirty="0">
                <a:latin typeface="Calibri" panose="020F0502020204030204" pitchFamily="34" charset="0"/>
              </a:rPr>
              <a:t> client des chargés de relation client.</a:t>
            </a:r>
          </a:p>
          <a:p>
            <a:pPr marL="228600" indent="-228600">
              <a:lnSpc>
                <a:spcPct val="90000"/>
              </a:lnSpc>
              <a:spcAft>
                <a:spcPts val="600"/>
              </a:spcAft>
              <a:buFont typeface="+mj-lt"/>
              <a:buAutoNum type="arabicPeriod"/>
            </a:pPr>
            <a:r>
              <a:rPr lang="en-US" dirty="0" err="1">
                <a:latin typeface="Calibri" panose="020F0502020204030204" pitchFamily="34" charset="0"/>
              </a:rPr>
              <a:t>Déployer</a:t>
            </a:r>
            <a:r>
              <a:rPr lang="en-US" dirty="0">
                <a:latin typeface="Calibri" panose="020F0502020204030204" pitchFamily="34" charset="0"/>
              </a:rPr>
              <a:t> le dashboard </a:t>
            </a:r>
            <a:r>
              <a:rPr lang="en-US" dirty="0" err="1">
                <a:latin typeface="Calibri" panose="020F0502020204030204" pitchFamily="34" charset="0"/>
              </a:rPr>
              <a:t>interactif</a:t>
            </a:r>
            <a:r>
              <a:rPr lang="en-US" dirty="0">
                <a:latin typeface="Calibri" panose="020F0502020204030204" pitchFamily="34" charset="0"/>
              </a:rPr>
              <a:t> et </a:t>
            </a:r>
            <a:r>
              <a:rPr lang="en-US" dirty="0" err="1">
                <a:latin typeface="Calibri" panose="020F0502020204030204" pitchFamily="34" charset="0"/>
              </a:rPr>
              <a:t>l’API</a:t>
            </a:r>
            <a:r>
              <a:rPr lang="en-US" dirty="0">
                <a:latin typeface="Calibri" panose="020F0502020204030204" pitchFamily="34" charset="0"/>
              </a:rPr>
              <a:t> de </a:t>
            </a:r>
            <a:r>
              <a:rPr lang="en-US" dirty="0" err="1">
                <a:latin typeface="Calibri" panose="020F0502020204030204" pitchFamily="34" charset="0"/>
              </a:rPr>
              <a:t>prédiction</a:t>
            </a:r>
            <a:r>
              <a:rPr lang="en-US" dirty="0">
                <a:latin typeface="Calibri" panose="020F0502020204030204" pitchFamily="34" charset="0"/>
              </a:rPr>
              <a:t> du score sur le cloud.</a:t>
            </a:r>
          </a:p>
        </p:txBody>
      </p:sp>
      <p:sp>
        <p:nvSpPr>
          <p:cNvPr id="4" name="Espace réservé de la date 3"/>
          <p:cNvSpPr>
            <a:spLocks noGrp="1"/>
          </p:cNvSpPr>
          <p:nvPr>
            <p:ph type="dt" sz="half" idx="4294967295"/>
          </p:nvPr>
        </p:nvSpPr>
        <p:spPr>
          <a:xfrm>
            <a:off x="0" y="0"/>
            <a:ext cx="0" cy="0"/>
          </a:xfrm>
        </p:spPr>
        <p:txBody>
          <a:bodyPr/>
          <a:lstStyle/>
          <a:p>
            <a:pPr>
              <a:spcAft>
                <a:spcPts val="600"/>
              </a:spcAft>
            </a:pPr>
            <a:r>
              <a:rPr lang="fr-FR"/>
              <a:t>0</a:t>
            </a:r>
          </a:p>
        </p:txBody>
      </p:sp>
    </p:spTree>
    <p:extLst>
      <p:ext uri="{BB962C8B-B14F-4D97-AF65-F5344CB8AC3E}">
        <p14:creationId xmlns:p14="http://schemas.microsoft.com/office/powerpoint/2010/main" val="110289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C2E2F39D-6476-41B3-85E7-00B3D63D68CD}"/>
              </a:ext>
            </a:extLst>
          </p:cNvPr>
          <p:cNvSpPr>
            <a:spLocks noGrp="1"/>
          </p:cNvSpPr>
          <p:nvPr>
            <p:ph type="title"/>
          </p:nvPr>
        </p:nvSpPr>
        <p:spPr>
          <a:xfrm>
            <a:off x="589560" y="856180"/>
            <a:ext cx="4560584" cy="1128068"/>
          </a:xfrm>
        </p:spPr>
        <p:txBody>
          <a:bodyPr vert="horz" lIns="91440" tIns="45720" rIns="91440" bIns="45720" rtlCol="0" anchor="ctr">
            <a:normAutofit/>
          </a:bodyPr>
          <a:lstStyle/>
          <a:p>
            <a:pPr algn="l"/>
            <a:r>
              <a:rPr lang="en-US" sz="4000">
                <a:latin typeface="+mj-lt"/>
                <a:ea typeface="+mj-ea"/>
                <a:cs typeface="+mj-cs"/>
              </a:rPr>
              <a:t>LIVRABLES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texte, conteneur, boîte&#10;&#10;Description générée automatiquement">
            <a:extLst>
              <a:ext uri="{FF2B5EF4-FFF2-40B4-BE49-F238E27FC236}">
                <a16:creationId xmlns:a16="http://schemas.microsoft.com/office/drawing/2014/main" id="{A42E0CB7-7F4D-43E2-9212-B0F7A17906B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545" r="4" b="3065"/>
          <a:stretch/>
        </p:blipFill>
        <p:spPr>
          <a:xfrm>
            <a:off x="5977788" y="991672"/>
            <a:ext cx="5425410" cy="5066975"/>
          </a:xfrm>
          <a:prstGeom prst="rect">
            <a:avLst/>
          </a:prstGeom>
        </p:spPr>
      </p:pic>
      <p:sp>
        <p:nvSpPr>
          <p:cNvPr id="3" name="ZoneTexte 2">
            <a:extLst>
              <a:ext uri="{FF2B5EF4-FFF2-40B4-BE49-F238E27FC236}">
                <a16:creationId xmlns:a16="http://schemas.microsoft.com/office/drawing/2014/main" id="{F8426834-044C-4BA6-8243-27825040538F}"/>
              </a:ext>
            </a:extLst>
          </p:cNvPr>
          <p:cNvSpPr txBox="1"/>
          <p:nvPr/>
        </p:nvSpPr>
        <p:spPr>
          <a:xfrm>
            <a:off x="590719" y="2330505"/>
            <a:ext cx="5505281" cy="3979585"/>
          </a:xfrm>
          <a:prstGeom prst="rect">
            <a:avLst/>
          </a:prstGeom>
        </p:spPr>
        <p:txBody>
          <a:bodyPr vert="horz" lIns="91440" tIns="45720" rIns="91440" bIns="45720" rtlCol="0" anchor="ctr">
            <a:normAutofit lnSpcReduction="10000"/>
          </a:bodyPr>
          <a:lstStyle/>
          <a:p>
            <a:pPr marL="228600" indent="-228600">
              <a:lnSpc>
                <a:spcPct val="90000"/>
              </a:lnSpc>
              <a:spcAft>
                <a:spcPts val="600"/>
              </a:spcAft>
              <a:buFont typeface="+mj-lt"/>
              <a:buAutoNum type="arabicPeriod"/>
            </a:pPr>
            <a:r>
              <a:rPr lang="en-US" i="0" dirty="0">
                <a:effectLst/>
                <a:latin typeface="Calibri" panose="020F0502020204030204" pitchFamily="34" charset="0"/>
              </a:rPr>
              <a:t>Le dashboard </a:t>
            </a:r>
            <a:r>
              <a:rPr lang="en-US" i="0" dirty="0" err="1">
                <a:effectLst/>
                <a:latin typeface="Calibri" panose="020F0502020204030204" pitchFamily="34" charset="0"/>
              </a:rPr>
              <a:t>interactif</a:t>
            </a:r>
            <a:r>
              <a:rPr lang="en-US" i="0" dirty="0">
                <a:effectLst/>
                <a:latin typeface="Calibri" panose="020F0502020204030204" pitchFamily="34" charset="0"/>
              </a:rPr>
              <a:t> et </a:t>
            </a:r>
            <a:r>
              <a:rPr lang="en-US" i="0" dirty="0" err="1">
                <a:effectLst/>
                <a:latin typeface="Calibri" panose="020F0502020204030204" pitchFamily="34" charset="0"/>
              </a:rPr>
              <a:t>l’API</a:t>
            </a:r>
            <a:r>
              <a:rPr lang="en-US" i="0" dirty="0">
                <a:effectLst/>
                <a:latin typeface="Calibri" panose="020F0502020204030204" pitchFamily="34" charset="0"/>
              </a:rPr>
              <a:t> de </a:t>
            </a:r>
            <a:r>
              <a:rPr lang="en-US" i="0" dirty="0" err="1">
                <a:effectLst/>
                <a:latin typeface="Calibri" panose="020F0502020204030204" pitchFamily="34" charset="0"/>
              </a:rPr>
              <a:t>prédiction</a:t>
            </a:r>
            <a:r>
              <a:rPr lang="en-US" i="0" dirty="0">
                <a:effectLst/>
                <a:latin typeface="Calibri" panose="020F0502020204030204" pitchFamily="34" charset="0"/>
              </a:rPr>
              <a:t> du score (</a:t>
            </a:r>
            <a:r>
              <a:rPr lang="en-US" i="0" dirty="0" err="1">
                <a:effectLst/>
                <a:latin typeface="Calibri" panose="020F0502020204030204" pitchFamily="34" charset="0"/>
              </a:rPr>
              <a:t>streamlit</a:t>
            </a:r>
            <a:r>
              <a:rPr lang="en-US" i="0" dirty="0">
                <a:effectLst/>
                <a:latin typeface="Calibri" panose="020F0502020204030204" pitchFamily="34" charset="0"/>
              </a:rPr>
              <a:t>)</a:t>
            </a:r>
          </a:p>
          <a:p>
            <a:pPr marL="228600" indent="-228600">
              <a:lnSpc>
                <a:spcPct val="90000"/>
              </a:lnSpc>
              <a:spcAft>
                <a:spcPts val="600"/>
              </a:spcAft>
              <a:buFont typeface="+mj-lt"/>
              <a:buAutoNum type="arabicPeriod"/>
            </a:pPr>
            <a:r>
              <a:rPr lang="en-US" i="0" dirty="0">
                <a:effectLst/>
                <a:latin typeface="Calibri" panose="020F0502020204030204" pitchFamily="34" charset="0"/>
              </a:rPr>
              <a:t>Un dossier sur un </a:t>
            </a:r>
            <a:r>
              <a:rPr lang="en-US" i="0" dirty="0" err="1">
                <a:effectLst/>
                <a:latin typeface="Calibri" panose="020F0502020204030204" pitchFamily="34" charset="0"/>
              </a:rPr>
              <a:t>outil</a:t>
            </a:r>
            <a:r>
              <a:rPr lang="en-US" i="0" dirty="0">
                <a:effectLst/>
                <a:latin typeface="Calibri" panose="020F0502020204030204" pitchFamily="34" charset="0"/>
              </a:rPr>
              <a:t> de versioning de code(</a:t>
            </a:r>
            <a:r>
              <a:rPr lang="en-US" i="0" dirty="0" err="1">
                <a:effectLst/>
                <a:latin typeface="Calibri" panose="020F0502020204030204" pitchFamily="34" charset="0"/>
              </a:rPr>
              <a:t>github</a:t>
            </a:r>
            <a:r>
              <a:rPr lang="en-US" i="0" dirty="0">
                <a:effectLst/>
                <a:latin typeface="Calibri" panose="020F0502020204030204" pitchFamily="34" charset="0"/>
              </a:rPr>
              <a:t>) </a:t>
            </a:r>
            <a:r>
              <a:rPr lang="en-US" i="0" dirty="0" err="1">
                <a:effectLst/>
                <a:latin typeface="Calibri" panose="020F0502020204030204" pitchFamily="34" charset="0"/>
              </a:rPr>
              <a:t>contenant</a:t>
            </a:r>
            <a:r>
              <a:rPr lang="en-US" i="0" dirty="0">
                <a:effectLst/>
                <a:latin typeface="Calibri" panose="020F0502020204030204" pitchFamily="34" charset="0"/>
              </a:rPr>
              <a:t> :</a:t>
            </a: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 code de la </a:t>
            </a:r>
            <a:r>
              <a:rPr lang="en-US" i="0" dirty="0" err="1">
                <a:effectLst/>
                <a:latin typeface="Calibri" panose="020F0502020204030204" pitchFamily="34" charset="0"/>
              </a:rPr>
              <a:t>modélisation</a:t>
            </a:r>
            <a:endParaRPr lang="en-US" i="0" dirty="0">
              <a:effectLst/>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 code </a:t>
            </a:r>
            <a:r>
              <a:rPr lang="en-US" i="0" dirty="0" err="1">
                <a:effectLst/>
                <a:latin typeface="Calibri" panose="020F0502020204030204" pitchFamily="34" charset="0"/>
              </a:rPr>
              <a:t>générant</a:t>
            </a:r>
            <a:r>
              <a:rPr lang="en-US" i="0" dirty="0">
                <a:effectLst/>
                <a:latin typeface="Calibri" panose="020F0502020204030204" pitchFamily="34" charset="0"/>
              </a:rPr>
              <a:t> le dashboard</a:t>
            </a: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 code </a:t>
            </a:r>
            <a:r>
              <a:rPr lang="en-US" i="0" dirty="0" err="1">
                <a:effectLst/>
                <a:latin typeface="Calibri" panose="020F0502020204030204" pitchFamily="34" charset="0"/>
              </a:rPr>
              <a:t>permettant</a:t>
            </a:r>
            <a:r>
              <a:rPr lang="en-US" i="0" dirty="0">
                <a:effectLst/>
                <a:latin typeface="Calibri" panose="020F0502020204030204" pitchFamily="34" charset="0"/>
              </a:rPr>
              <a:t> de </a:t>
            </a:r>
            <a:r>
              <a:rPr lang="en-US" i="0" dirty="0" err="1">
                <a:effectLst/>
                <a:latin typeface="Calibri" panose="020F0502020204030204" pitchFamily="34" charset="0"/>
              </a:rPr>
              <a:t>déployer</a:t>
            </a:r>
            <a:r>
              <a:rPr lang="en-US" i="0" dirty="0">
                <a:effectLst/>
                <a:latin typeface="Calibri" panose="020F0502020204030204" pitchFamily="34" charset="0"/>
              </a:rPr>
              <a:t> le </a:t>
            </a:r>
            <a:r>
              <a:rPr lang="en-US" i="0" dirty="0" err="1">
                <a:effectLst/>
                <a:latin typeface="Calibri" panose="020F0502020204030204" pitchFamily="34" charset="0"/>
              </a:rPr>
              <a:t>modèle</a:t>
            </a:r>
            <a:r>
              <a:rPr lang="en-US" i="0" dirty="0">
                <a:effectLst/>
                <a:latin typeface="Calibri" panose="020F0502020204030204" pitchFamily="34" charset="0"/>
              </a:rPr>
              <a:t> sous </a:t>
            </a:r>
            <a:r>
              <a:rPr lang="en-US" i="0" dirty="0" err="1">
                <a:effectLst/>
                <a:latin typeface="Calibri" panose="020F0502020204030204" pitchFamily="34" charset="0"/>
              </a:rPr>
              <a:t>forme</a:t>
            </a:r>
            <a:r>
              <a:rPr lang="en-US" i="0" dirty="0">
                <a:effectLst/>
                <a:latin typeface="Calibri" panose="020F0502020204030204" pitchFamily="34" charset="0"/>
              </a:rPr>
              <a:t> </a:t>
            </a:r>
            <a:r>
              <a:rPr lang="en-US" i="0" dirty="0" err="1">
                <a:effectLst/>
                <a:latin typeface="Calibri" panose="020F0502020204030204" pitchFamily="34" charset="0"/>
              </a:rPr>
              <a:t>d'API</a:t>
            </a:r>
            <a:endParaRPr lang="en-US" i="0" dirty="0">
              <a:effectLst/>
              <a:latin typeface="Calibri" panose="020F0502020204030204" pitchFamily="34" charset="0"/>
            </a:endParaRPr>
          </a:p>
          <a:p>
            <a:pPr marL="228600" indent="-228600">
              <a:lnSpc>
                <a:spcPct val="90000"/>
              </a:lnSpc>
              <a:spcAft>
                <a:spcPts val="600"/>
              </a:spcAft>
              <a:buFont typeface="+mj-lt"/>
              <a:buAutoNum type="arabicPeriod"/>
            </a:pPr>
            <a:r>
              <a:rPr lang="en-US" i="0" dirty="0">
                <a:effectLst/>
                <a:latin typeface="Calibri" panose="020F0502020204030204" pitchFamily="34" charset="0"/>
              </a:rPr>
              <a:t>Une note </a:t>
            </a:r>
            <a:r>
              <a:rPr lang="en-US" i="0" dirty="0" err="1">
                <a:effectLst/>
                <a:latin typeface="Calibri" panose="020F0502020204030204" pitchFamily="34" charset="0"/>
              </a:rPr>
              <a:t>méthodologique</a:t>
            </a:r>
            <a:r>
              <a:rPr lang="en-US" i="0" dirty="0">
                <a:effectLst/>
                <a:latin typeface="Calibri" panose="020F0502020204030204" pitchFamily="34" charset="0"/>
              </a:rPr>
              <a:t> (word) </a:t>
            </a:r>
            <a:r>
              <a:rPr lang="en-US" i="0" dirty="0" err="1">
                <a:effectLst/>
                <a:latin typeface="Calibri" panose="020F0502020204030204" pitchFamily="34" charset="0"/>
              </a:rPr>
              <a:t>décrivant</a:t>
            </a:r>
            <a:r>
              <a:rPr lang="en-US" i="0" dirty="0">
                <a:effectLst/>
                <a:latin typeface="Calibri" panose="020F0502020204030204" pitchFamily="34" charset="0"/>
              </a:rPr>
              <a:t> :</a:t>
            </a: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La </a:t>
            </a:r>
            <a:r>
              <a:rPr lang="en-US" i="0" dirty="0" err="1">
                <a:effectLst/>
                <a:latin typeface="Calibri" panose="020F0502020204030204" pitchFamily="34" charset="0"/>
              </a:rPr>
              <a:t>méthodologie</a:t>
            </a:r>
            <a:r>
              <a:rPr lang="en-US" i="0" dirty="0">
                <a:effectLst/>
                <a:latin typeface="Calibri" panose="020F0502020204030204" pitchFamily="34" charset="0"/>
              </a:rPr>
              <a:t> </a:t>
            </a:r>
            <a:r>
              <a:rPr lang="en-US" i="0" dirty="0" err="1">
                <a:effectLst/>
                <a:latin typeface="Calibri" panose="020F0502020204030204" pitchFamily="34" charset="0"/>
              </a:rPr>
              <a:t>d'entraînement</a:t>
            </a:r>
            <a:r>
              <a:rPr lang="en-US" i="0" dirty="0">
                <a:effectLst/>
                <a:latin typeface="Calibri" panose="020F0502020204030204" pitchFamily="34" charset="0"/>
              </a:rPr>
              <a:t> du </a:t>
            </a:r>
            <a:r>
              <a:rPr lang="en-US" i="0" dirty="0" err="1">
                <a:effectLst/>
                <a:latin typeface="Calibri" panose="020F0502020204030204" pitchFamily="34" charset="0"/>
              </a:rPr>
              <a:t>modèle</a:t>
            </a:r>
            <a:endParaRPr lang="en-US" i="0" dirty="0">
              <a:effectLst/>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La </a:t>
            </a:r>
            <a:r>
              <a:rPr lang="en-US" i="0" dirty="0" err="1">
                <a:effectLst/>
                <a:latin typeface="Calibri" panose="020F0502020204030204" pitchFamily="34" charset="0"/>
              </a:rPr>
              <a:t>fonction</a:t>
            </a:r>
            <a:r>
              <a:rPr lang="en-US" i="0" dirty="0">
                <a:effectLst/>
                <a:latin typeface="Calibri" panose="020F0502020204030204" pitchFamily="34" charset="0"/>
              </a:rPr>
              <a:t> </a:t>
            </a:r>
            <a:r>
              <a:rPr lang="en-US" i="0" dirty="0" err="1">
                <a:effectLst/>
                <a:latin typeface="Calibri" panose="020F0502020204030204" pitchFamily="34" charset="0"/>
              </a:rPr>
              <a:t>coût</a:t>
            </a:r>
            <a:r>
              <a:rPr lang="en-US" i="0" dirty="0">
                <a:effectLst/>
                <a:latin typeface="Calibri" panose="020F0502020204030204" pitchFamily="34" charset="0"/>
              </a:rPr>
              <a:t> métier, </a:t>
            </a:r>
            <a:r>
              <a:rPr lang="en-US" i="0" dirty="0" err="1">
                <a:effectLst/>
                <a:latin typeface="Calibri" panose="020F0502020204030204" pitchFamily="34" charset="0"/>
              </a:rPr>
              <a:t>l'algorithme</a:t>
            </a:r>
            <a:r>
              <a:rPr lang="en-US" i="0" dirty="0">
                <a:effectLst/>
                <a:latin typeface="Calibri" panose="020F0502020204030204" pitchFamily="34" charset="0"/>
              </a:rPr>
              <a:t> </a:t>
            </a:r>
            <a:r>
              <a:rPr lang="en-US" i="0" dirty="0" err="1">
                <a:effectLst/>
                <a:latin typeface="Calibri" panose="020F0502020204030204" pitchFamily="34" charset="0"/>
              </a:rPr>
              <a:t>d'optimisation</a:t>
            </a:r>
            <a:r>
              <a:rPr lang="en-US" i="0" dirty="0">
                <a:effectLst/>
                <a:latin typeface="Calibri" panose="020F0502020204030204" pitchFamily="34" charset="0"/>
              </a:rPr>
              <a:t> et la </a:t>
            </a:r>
            <a:r>
              <a:rPr lang="en-US" i="0" dirty="0" err="1">
                <a:effectLst/>
                <a:latin typeface="Calibri" panose="020F0502020204030204" pitchFamily="34" charset="0"/>
              </a:rPr>
              <a:t>métrique</a:t>
            </a:r>
            <a:r>
              <a:rPr lang="en-US" i="0" dirty="0">
                <a:effectLst/>
                <a:latin typeface="Calibri" panose="020F0502020204030204" pitchFamily="34" charset="0"/>
              </a:rPr>
              <a:t> </a:t>
            </a:r>
            <a:r>
              <a:rPr lang="en-US" i="0" dirty="0" err="1">
                <a:effectLst/>
                <a:latin typeface="Calibri" panose="020F0502020204030204" pitchFamily="34" charset="0"/>
              </a:rPr>
              <a:t>d'évaluation</a:t>
            </a:r>
            <a:r>
              <a:rPr lang="en-US" i="0" dirty="0">
                <a:effectLst/>
                <a:latin typeface="Calibri" panose="020F0502020204030204" pitchFamily="34" charset="0"/>
              </a:rPr>
              <a:t> </a:t>
            </a:r>
            <a:endParaRPr lang="en-US" dirty="0">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err="1">
                <a:effectLst/>
                <a:latin typeface="Calibri" panose="020F0502020204030204" pitchFamily="34" charset="0"/>
              </a:rPr>
              <a:t>L’interprétabilité</a:t>
            </a:r>
            <a:r>
              <a:rPr lang="en-US" i="0" dirty="0">
                <a:effectLst/>
                <a:latin typeface="Calibri" panose="020F0502020204030204" pitchFamily="34" charset="0"/>
              </a:rPr>
              <a:t> </a:t>
            </a:r>
            <a:r>
              <a:rPr lang="en-US" i="0" dirty="0" err="1">
                <a:effectLst/>
                <a:latin typeface="Calibri" panose="020F0502020204030204" pitchFamily="34" charset="0"/>
              </a:rPr>
              <a:t>globale</a:t>
            </a:r>
            <a:r>
              <a:rPr lang="en-US" i="0" dirty="0">
                <a:effectLst/>
                <a:latin typeface="Calibri" panose="020F0502020204030204" pitchFamily="34" charset="0"/>
              </a:rPr>
              <a:t> et locale du </a:t>
            </a:r>
            <a:r>
              <a:rPr lang="en-US" i="0" dirty="0" err="1">
                <a:effectLst/>
                <a:latin typeface="Calibri" panose="020F0502020204030204" pitchFamily="34" charset="0"/>
              </a:rPr>
              <a:t>modèle</a:t>
            </a:r>
            <a:endParaRPr lang="en-US" i="0" dirty="0">
              <a:effectLst/>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Les </a:t>
            </a:r>
            <a:r>
              <a:rPr lang="en-US" i="0" dirty="0" err="1">
                <a:effectLst/>
                <a:latin typeface="Calibri" panose="020F0502020204030204" pitchFamily="34" charset="0"/>
              </a:rPr>
              <a:t>limites</a:t>
            </a:r>
            <a:r>
              <a:rPr lang="en-US" i="0" dirty="0">
                <a:effectLst/>
                <a:latin typeface="Calibri" panose="020F0502020204030204" pitchFamily="34" charset="0"/>
              </a:rPr>
              <a:t> et les </a:t>
            </a:r>
            <a:r>
              <a:rPr lang="en-US" i="0" dirty="0" err="1">
                <a:effectLst/>
                <a:latin typeface="Calibri" panose="020F0502020204030204" pitchFamily="34" charset="0"/>
              </a:rPr>
              <a:t>améliorations</a:t>
            </a:r>
            <a:r>
              <a:rPr lang="en-US" i="0" dirty="0">
                <a:effectLst/>
                <a:latin typeface="Calibri" panose="020F0502020204030204" pitchFamily="34" charset="0"/>
              </a:rPr>
              <a:t> </a:t>
            </a:r>
            <a:r>
              <a:rPr lang="en-US" i="0" dirty="0" err="1">
                <a:effectLst/>
                <a:latin typeface="Calibri" panose="020F0502020204030204" pitchFamily="34" charset="0"/>
              </a:rPr>
              <a:t>possibles</a:t>
            </a:r>
            <a:endParaRPr lang="en-US" i="0" dirty="0">
              <a:effectLst/>
              <a:latin typeface="Calibri" panose="020F0502020204030204" pitchFamily="34" charset="0"/>
            </a:endParaRPr>
          </a:p>
        </p:txBody>
      </p:sp>
    </p:spTree>
    <p:extLst>
      <p:ext uri="{BB962C8B-B14F-4D97-AF65-F5344CB8AC3E}">
        <p14:creationId xmlns:p14="http://schemas.microsoft.com/office/powerpoint/2010/main" val="3288485527"/>
      </p:ext>
    </p:extLst>
  </p:cSld>
  <p:clrMapOvr>
    <a:masterClrMapping/>
  </p:clrMapOvr>
</p:sld>
</file>

<file path=ppt/theme/theme1.xml><?xml version="1.0" encoding="utf-8"?>
<a:theme xmlns:a="http://schemas.openxmlformats.org/drawingml/2006/main" name="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DiD">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WiDiD" id="{8EB3B42B-2A73-4F01-ABA5-F336E29B4E8F}" vid="{079189D3-CFF3-4B42-8059-A710E919BB5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12612</TotalTime>
  <Words>5322</Words>
  <Application>Microsoft Office PowerPoint</Application>
  <PresentationFormat>Grand écran</PresentationFormat>
  <Paragraphs>398</Paragraphs>
  <Slides>43</Slides>
  <Notes>20</Notes>
  <HiddenSlides>2</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43</vt:i4>
      </vt:variant>
    </vt:vector>
  </HeadingPairs>
  <TitlesOfParts>
    <vt:vector size="56" baseType="lpstr">
      <vt:lpstr>Titillium</vt:lpstr>
      <vt:lpstr>Wingdings 2</vt:lpstr>
      <vt:lpstr>Calibri</vt:lpstr>
      <vt:lpstr>Calibri Light</vt:lpstr>
      <vt:lpstr>Helvetica</vt:lpstr>
      <vt:lpstr>Arial</vt:lpstr>
      <vt:lpstr>Titillium Lt</vt:lpstr>
      <vt:lpstr>Franklin Gothic Demi</vt:lpstr>
      <vt:lpstr>Karla</vt:lpstr>
      <vt:lpstr>Montserrat</vt:lpstr>
      <vt:lpstr>Source Sans Pro</vt:lpstr>
      <vt:lpstr>Office Theme</vt:lpstr>
      <vt:lpstr>WiDiD</vt:lpstr>
      <vt:lpstr>Présentation PowerPoint</vt:lpstr>
      <vt:lpstr>Présentation PowerPoint</vt:lpstr>
      <vt:lpstr>Reste à faire</vt:lpstr>
      <vt:lpstr>Démarche globale</vt:lpstr>
      <vt:lpstr>Sommaire</vt:lpstr>
      <vt:lpstr>Sommaire</vt:lpstr>
      <vt:lpstr>Les besoins de "Prêt à dépenser"</vt:lpstr>
      <vt:lpstr>Cahier des charges </vt:lpstr>
      <vt:lpstr>LIVRABLES</vt:lpstr>
      <vt:lpstr>Sommaire</vt:lpstr>
      <vt:lpstr>Présentation PowerPoint</vt:lpstr>
      <vt:lpstr>Présentation de train data</vt:lpstr>
      <vt:lpstr>Valeurs manquantes</vt:lpstr>
      <vt:lpstr>Les clients solvables sont 10 fois plus nombreux que les clients non solvables</vt:lpstr>
      <vt:lpstr>Présentation PowerPoint</vt:lpstr>
      <vt:lpstr>Statistique de Cramer : association target / cat feat</vt:lpstr>
      <vt:lpstr>Corrélation de variables numériques</vt:lpstr>
      <vt:lpstr>Sommaire</vt:lpstr>
      <vt:lpstr>Présentation PowerPoint</vt:lpstr>
      <vt:lpstr>Présentation PowerPoint</vt:lpstr>
      <vt:lpstr>Qu'est-ce que Light GBM ? </vt:lpstr>
      <vt:lpstr>Recherche randomisée d’hyperparamètres</vt:lpstr>
      <vt:lpstr>Performances du modèle en CV : best estimator</vt:lpstr>
      <vt:lpstr>Un modèle peu performant </vt:lpstr>
      <vt:lpstr>Features classées par ordre décroissant d’impact </vt:lpstr>
      <vt:lpstr>Présentation PowerPoint</vt:lpstr>
      <vt:lpstr>Sommaire</vt:lpstr>
      <vt:lpstr>Spécifications prioritaires du dashboard </vt:lpstr>
      <vt:lpstr>Présentation PowerPoint</vt:lpstr>
      <vt:lpstr>Présentation PowerPoint</vt:lpstr>
      <vt:lpstr>Paramètres Light GBM ? </vt:lpstr>
      <vt:lpstr>Paramètres Light GBM ? </vt:lpstr>
      <vt:lpstr>RandomizedSearchCV</vt:lpstr>
      <vt:lpstr>RandomizedSearchCV</vt:lpstr>
      <vt:lpstr>RandomizedSearchCV</vt:lpstr>
      <vt:lpstr>Preprocessor : Column transformer </vt:lpstr>
      <vt:lpstr>sklearn.impute.SimpleImputer : Transformateur d'imputation pour compléter les valeurs manquantes.</vt:lpstr>
      <vt:lpstr>sklearn.preprocessing.StandardScaler: Standardise les caractéristiques en supprimant la moyenne et en adaptant la variance à l'unité.</vt:lpstr>
      <vt:lpstr>sklearn.preprocessing.OneHotEncoder: Encode les caractéristiques catégorielles sous la forme d'un tableau numérique unique.</vt:lpstr>
      <vt:lpstr>Présentation PowerPoint</vt:lpstr>
      <vt:lpstr>Présentation PowerPoint</vt:lpstr>
      <vt:lpstr>Présentation PowerPoint</vt:lpstr>
      <vt:lpstr>Présentation PowerPoint</vt:lpstr>
    </vt:vector>
  </TitlesOfParts>
  <Company>WIDID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WiDiD</dc:title>
  <dc:creator>Anne-Sophie GIMENEZ Aurore THION</dc:creator>
  <cp:keywords>Immersive Learning</cp:keywords>
  <cp:lastModifiedBy>Anne-Sophie GIMENEZ</cp:lastModifiedBy>
  <cp:revision>224</cp:revision>
  <dcterms:created xsi:type="dcterms:W3CDTF">2018-11-12T11:49:00Z</dcterms:created>
  <dcterms:modified xsi:type="dcterms:W3CDTF">2021-12-06T15:42:18Z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1033-10.2.0.5832</vt:lpwstr>
  </property>
</Properties>
</file>